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handoutMasterIdLst>
    <p:handoutMasterId r:id="rId18"/>
  </p:handoutMasterIdLst>
  <p:sldIdLst>
    <p:sldId id="282" r:id="rId2"/>
    <p:sldId id="372" r:id="rId3"/>
    <p:sldId id="354" r:id="rId4"/>
    <p:sldId id="383" r:id="rId5"/>
    <p:sldId id="373" r:id="rId6"/>
    <p:sldId id="371" r:id="rId7"/>
    <p:sldId id="374" r:id="rId8"/>
    <p:sldId id="375" r:id="rId9"/>
    <p:sldId id="377" r:id="rId10"/>
    <p:sldId id="378" r:id="rId11"/>
    <p:sldId id="379" r:id="rId12"/>
    <p:sldId id="376" r:id="rId13"/>
    <p:sldId id="380" r:id="rId14"/>
    <p:sldId id="382" r:id="rId15"/>
    <p:sldId id="381" r:id="rId16"/>
  </p:sldIdLst>
  <p:sldSz cx="12192000" cy="6858000"/>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B533FF2F-E212-4AF5-BC7F-F213DA620ED1}">
          <p14:sldIdLst>
            <p14:sldId id="282"/>
            <p14:sldId id="372"/>
            <p14:sldId id="354"/>
            <p14:sldId id="383"/>
            <p14:sldId id="373"/>
            <p14:sldId id="371"/>
            <p14:sldId id="374"/>
            <p14:sldId id="375"/>
            <p14:sldId id="377"/>
            <p14:sldId id="378"/>
            <p14:sldId id="379"/>
            <p14:sldId id="376"/>
            <p14:sldId id="380"/>
            <p14:sldId id="382"/>
            <p14:sldId id="381"/>
          </p14:sldIdLst>
        </p14:section>
        <p14:section name="Sekcja bez tytułu" id="{5196391C-3892-4F14-83E9-53B12A34C6B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755"/>
    <a:srgbClr val="014479"/>
    <a:srgbClr val="E95229"/>
    <a:srgbClr val="00223E"/>
    <a:srgbClr val="576F4D"/>
    <a:srgbClr val="0415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3" autoAdjust="0"/>
    <p:restoredTop sz="95000" autoAdjust="0"/>
  </p:normalViewPr>
  <p:slideViewPr>
    <p:cSldViewPr snapToGrid="0">
      <p:cViewPr varScale="1">
        <p:scale>
          <a:sx n="82" d="100"/>
          <a:sy n="82" d="100"/>
        </p:scale>
        <p:origin x="562" y="62"/>
      </p:cViewPr>
      <p:guideLst>
        <p:guide orient="horz" pos="2160"/>
        <p:guide pos="3840"/>
      </p:guideLst>
    </p:cSldViewPr>
  </p:slideViewPr>
  <p:outlineViewPr>
    <p:cViewPr>
      <p:scale>
        <a:sx n="33" d="100"/>
        <a:sy n="33" d="100"/>
      </p:scale>
      <p:origin x="0" y="-8622"/>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37699A75-401F-4E76-891A-7D36B130EC46}" type="datetimeFigureOut">
              <a:rPr lang="en-GB" smtClean="0"/>
              <a:pPr/>
              <a:t>15/10/2021</a:t>
            </a:fld>
            <a:endParaRPr lang="en-GB"/>
          </a:p>
        </p:txBody>
      </p:sp>
      <p:sp>
        <p:nvSpPr>
          <p:cNvPr id="4" name="Symbol zastępczy stopki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ymbol zastępczy numeru slajdu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1574115C-FC31-4EB6-8A1F-4B11C5CEE732}" type="slidenum">
              <a:rPr lang="en-GB" smtClean="0"/>
              <a:pPr/>
              <a:t>‹#›</a:t>
            </a:fld>
            <a:endParaRPr lang="en-GB"/>
          </a:p>
        </p:txBody>
      </p:sp>
    </p:spTree>
    <p:extLst>
      <p:ext uri="{BB962C8B-B14F-4D97-AF65-F5344CB8AC3E}">
        <p14:creationId xmlns:p14="http://schemas.microsoft.com/office/powerpoint/2010/main" val="3683093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D0B81FA4-3F87-4099-AB22-28976993CC33}" type="datetimeFigureOut">
              <a:rPr lang="en-GB" smtClean="0"/>
              <a:pPr/>
              <a:t>15/10/2021</a:t>
            </a:fld>
            <a:endParaRPr lang="en-GB"/>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Symbol zastępczy notatek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6" name="Symbol zastępczy stopki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ymbol zastępczy numeru slajdu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8279AA8-5B96-4687-A43F-2565A0C1E73B}" type="slidenum">
              <a:rPr lang="en-GB" smtClean="0"/>
              <a:pPr/>
              <a:t>‹#›</a:t>
            </a:fld>
            <a:endParaRPr lang="en-GB"/>
          </a:p>
        </p:txBody>
      </p:sp>
    </p:spTree>
    <p:extLst>
      <p:ext uri="{BB962C8B-B14F-4D97-AF65-F5344CB8AC3E}">
        <p14:creationId xmlns:p14="http://schemas.microsoft.com/office/powerpoint/2010/main" val="3547377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422275" y="1241425"/>
            <a:ext cx="5953125" cy="3349625"/>
          </a:xfrm>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8279AA8-5B96-4687-A43F-2565A0C1E73B}" type="slidenum">
              <a:rPr lang="en-GB" smtClean="0"/>
              <a:pPr/>
              <a:t>1</a:t>
            </a:fld>
            <a:endParaRPr lang="en-GB"/>
          </a:p>
        </p:txBody>
      </p:sp>
    </p:spTree>
    <p:extLst>
      <p:ext uri="{BB962C8B-B14F-4D97-AF65-F5344CB8AC3E}">
        <p14:creationId xmlns:p14="http://schemas.microsoft.com/office/powerpoint/2010/main" val="393163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8279AA8-5B96-4687-A43F-2565A0C1E73B}" type="slidenum">
              <a:rPr lang="en-GB" smtClean="0"/>
              <a:pPr/>
              <a:t>3</a:t>
            </a:fld>
            <a:endParaRPr lang="en-GB"/>
          </a:p>
        </p:txBody>
      </p:sp>
    </p:spTree>
    <p:extLst>
      <p:ext uri="{BB962C8B-B14F-4D97-AF65-F5344CB8AC3E}">
        <p14:creationId xmlns:p14="http://schemas.microsoft.com/office/powerpoint/2010/main" val="3572258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pl-PL" dirty="0"/>
              <a:t>Kliknij, aby edytować styl</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endParaRPr lang="en-US" dirty="0"/>
          </a:p>
        </p:txBody>
      </p:sp>
    </p:spTree>
    <p:extLst>
      <p:ext uri="{BB962C8B-B14F-4D97-AF65-F5344CB8AC3E}">
        <p14:creationId xmlns:p14="http://schemas.microsoft.com/office/powerpoint/2010/main" val="51323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ytuł jedna linia">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Clr>
                <a:schemeClr val="accent2"/>
              </a:buClr>
              <a:buFont typeface="Wingdings" panose="05000000000000000000" pitchFamily="2" charset="2"/>
              <a:buChar char="§"/>
              <a:defRPr sz="2400">
                <a:solidFill>
                  <a:schemeClr val="tx1"/>
                </a:solidFill>
              </a:defRPr>
            </a:lvl1pPr>
            <a:lvl2pPr marL="685800" indent="-228600">
              <a:buClr>
                <a:schemeClr val="accent1"/>
              </a:buClr>
              <a:buFont typeface="Wingdings" panose="05000000000000000000" pitchFamily="2" charset="2"/>
              <a:buChar char="§"/>
              <a:defRPr>
                <a:solidFill>
                  <a:schemeClr val="tx1"/>
                </a:solidFill>
              </a:defRPr>
            </a:lvl2pPr>
            <a:lvl3pPr marL="1143000" indent="-228600">
              <a:buFont typeface="Wingdings" panose="05000000000000000000" pitchFamily="2" charset="2"/>
              <a:buChar char="§"/>
              <a:defRPr>
                <a:solidFill>
                  <a:schemeClr val="tx1"/>
                </a:solidFill>
              </a:defRPr>
            </a:lvl3pPr>
            <a:lvl4pPr marL="1600200" indent="-228600">
              <a:buFont typeface="Wingdings" panose="05000000000000000000" pitchFamily="2" charset="2"/>
              <a:buChar char="§"/>
              <a:defRPr>
                <a:solidFill>
                  <a:schemeClr val="tx1"/>
                </a:solidFill>
              </a:defRPr>
            </a:lvl4pPr>
            <a:lvl5pPr marL="2057400" indent="-228600">
              <a:buFont typeface="Wingdings" panose="05000000000000000000" pitchFamily="2" charset="2"/>
              <a:buChar char="§"/>
              <a:defRPr>
                <a:solidFill>
                  <a:schemeClr val="tx1"/>
                </a:solidFill>
              </a:defRPr>
            </a:lvl5pPr>
          </a:lstStyle>
          <a:p>
            <a:pPr lvl="0"/>
            <a:r>
              <a:rPr lang="pl-PL" dirty="0"/>
              <a:t>Kliknij, aby edytować style wzorca tekstu</a:t>
            </a:r>
          </a:p>
          <a:p>
            <a:pPr lvl="1"/>
            <a:r>
              <a:rPr lang="pl-PL" dirty="0"/>
              <a:t>Drugi poziom</a:t>
            </a: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D0FECCB-B19D-471E-8E5A-B2D9B7BD29E9}" type="slidenum">
              <a:rPr lang="pl-PL" smtClean="0"/>
              <a:pPr/>
              <a:t>‹#›</a:t>
            </a:fld>
            <a:endParaRPr lang="pl-PL"/>
          </a:p>
        </p:txBody>
      </p:sp>
      <p:sp>
        <p:nvSpPr>
          <p:cNvPr id="7" name="Trójkąt prostokątny 6"/>
          <p:cNvSpPr/>
          <p:nvPr userDrawn="1"/>
        </p:nvSpPr>
        <p:spPr>
          <a:xfrm rot="5400000">
            <a:off x="45580" y="822961"/>
            <a:ext cx="412835" cy="55044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solidFill>
                <a:srgbClr val="FFC000"/>
              </a:solidFill>
            </a:endParaRPr>
          </a:p>
        </p:txBody>
      </p:sp>
      <p:sp>
        <p:nvSpPr>
          <p:cNvPr id="4" name="Tytuł 3"/>
          <p:cNvSpPr>
            <a:spLocks noGrp="1"/>
          </p:cNvSpPr>
          <p:nvPr>
            <p:ph type="title"/>
          </p:nvPr>
        </p:nvSpPr>
        <p:spPr/>
        <p:txBody>
          <a:bodyPr/>
          <a:lstStyle/>
          <a:p>
            <a:r>
              <a:rPr lang="pl-PL"/>
              <a:t>Kliknij, aby edytować styl</a:t>
            </a:r>
          </a:p>
        </p:txBody>
      </p:sp>
    </p:spTree>
    <p:extLst>
      <p:ext uri="{BB962C8B-B14F-4D97-AF65-F5344CB8AC3E}">
        <p14:creationId xmlns:p14="http://schemas.microsoft.com/office/powerpoint/2010/main" val="88962582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ytuł DWIE LINI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pl-PL" sz="3200" b="1" kern="1200" baseline="0" dirty="0" smtClean="0">
                <a:solidFill>
                  <a:schemeClr val="tx1"/>
                </a:solidFill>
                <a:latin typeface="+mn-lt"/>
                <a:ea typeface="+mj-ea"/>
                <a:cs typeface="+mj-cs"/>
              </a:defRPr>
            </a:lvl1pPr>
          </a:lstStyle>
          <a:p>
            <a:r>
              <a:rPr lang="pl-PL" dirty="0"/>
              <a:t>TYTUŁ </a:t>
            </a:r>
            <a:br>
              <a:rPr lang="pl-PL" dirty="0"/>
            </a:br>
            <a:r>
              <a:rPr lang="pl-PL" dirty="0"/>
              <a:t>– DWIE LINIE</a:t>
            </a:r>
            <a:endParaRPr lang="en-US" dirty="0"/>
          </a:p>
        </p:txBody>
      </p:sp>
      <p:sp>
        <p:nvSpPr>
          <p:cNvPr id="3" name="Content Placeholder 2"/>
          <p:cNvSpPr>
            <a:spLocks noGrp="1"/>
          </p:cNvSpPr>
          <p:nvPr>
            <p:ph idx="1"/>
          </p:nvPr>
        </p:nvSpPr>
        <p:spPr/>
        <p:txBody>
          <a:bodyPr/>
          <a:lstStyle>
            <a:lvl1pPr marL="228600" indent="-228600">
              <a:buClr>
                <a:schemeClr val="accent2"/>
              </a:buClr>
              <a:buFont typeface="Wingdings" panose="05000000000000000000" pitchFamily="2" charset="2"/>
              <a:buChar char="§"/>
              <a:defRPr sz="2400">
                <a:solidFill>
                  <a:schemeClr val="tx1"/>
                </a:solidFill>
              </a:defRPr>
            </a:lvl1pPr>
            <a:lvl2pPr marL="685800" indent="-228600">
              <a:buClr>
                <a:schemeClr val="accent1"/>
              </a:buClr>
              <a:buFont typeface="Wingdings" panose="05000000000000000000" pitchFamily="2" charset="2"/>
              <a:buChar char="§"/>
              <a:defRPr>
                <a:solidFill>
                  <a:schemeClr val="tx1"/>
                </a:solidFill>
              </a:defRPr>
            </a:lvl2pPr>
            <a:lvl3pPr marL="1143000" indent="-228600">
              <a:buFont typeface="Wingdings" panose="05000000000000000000" pitchFamily="2" charset="2"/>
              <a:buChar char="§"/>
              <a:defRPr>
                <a:solidFill>
                  <a:schemeClr val="tx1"/>
                </a:solidFill>
              </a:defRPr>
            </a:lvl3pPr>
            <a:lvl4pPr marL="1600200" indent="-228600">
              <a:buFont typeface="Wingdings" panose="05000000000000000000" pitchFamily="2" charset="2"/>
              <a:buChar char="§"/>
              <a:defRPr>
                <a:solidFill>
                  <a:schemeClr val="tx1"/>
                </a:solidFill>
              </a:defRPr>
            </a:lvl4pPr>
            <a:lvl5pPr marL="2057400" indent="-228600">
              <a:buFont typeface="Wingdings" panose="05000000000000000000" pitchFamily="2" charset="2"/>
              <a:buChar char="§"/>
              <a:defRPr>
                <a:solidFill>
                  <a:schemeClr val="tx1"/>
                </a:solidFill>
              </a:defRPr>
            </a:lvl5pPr>
          </a:lstStyle>
          <a:p>
            <a:pPr lvl="0"/>
            <a:r>
              <a:rPr lang="pl-PL" dirty="0"/>
              <a:t>Kliknij, aby edytować style wzorca tekstu</a:t>
            </a:r>
          </a:p>
          <a:p>
            <a:pPr lvl="1"/>
            <a:r>
              <a:rPr lang="pl-PL" dirty="0"/>
              <a:t>Drugi poziom</a:t>
            </a: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D0FECCB-B19D-471E-8E5A-B2D9B7BD29E9}" type="slidenum">
              <a:rPr lang="pl-PL" smtClean="0"/>
              <a:pPr/>
              <a:t>‹#›</a:t>
            </a:fld>
            <a:endParaRPr lang="pl-PL"/>
          </a:p>
        </p:txBody>
      </p:sp>
      <p:sp>
        <p:nvSpPr>
          <p:cNvPr id="7" name="Trójkąt prostokątny 6"/>
          <p:cNvSpPr/>
          <p:nvPr userDrawn="1"/>
        </p:nvSpPr>
        <p:spPr>
          <a:xfrm rot="5400000">
            <a:off x="45580" y="546267"/>
            <a:ext cx="412835" cy="55044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solidFill>
                <a:srgbClr val="FFC000"/>
              </a:solidFill>
            </a:endParaRPr>
          </a:p>
        </p:txBody>
      </p:sp>
    </p:spTree>
    <p:extLst>
      <p:ext uri="{BB962C8B-B14F-4D97-AF65-F5344CB8AC3E}">
        <p14:creationId xmlns:p14="http://schemas.microsoft.com/office/powerpoint/2010/main" val="1992014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2_Tytuł -3 lini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pl-PL" sz="3200" b="1" kern="1200" baseline="0" dirty="0" smtClean="0">
                <a:solidFill>
                  <a:schemeClr val="tx1"/>
                </a:solidFill>
                <a:latin typeface="+mn-lt"/>
                <a:ea typeface="+mj-ea"/>
                <a:cs typeface="+mj-cs"/>
              </a:defRPr>
            </a:lvl1pPr>
          </a:lstStyle>
          <a:p>
            <a:r>
              <a:rPr lang="pl-PL" dirty="0"/>
              <a:t>TYTUŁ </a:t>
            </a:r>
            <a:br>
              <a:rPr lang="pl-PL" dirty="0"/>
            </a:br>
            <a:r>
              <a:rPr lang="pl-PL" dirty="0"/>
              <a:t>– </a:t>
            </a:r>
            <a:br>
              <a:rPr lang="pl-PL" dirty="0"/>
            </a:br>
            <a:r>
              <a:rPr lang="pl-PL" dirty="0"/>
              <a:t>TRZY LINIE</a:t>
            </a:r>
            <a:endParaRPr lang="en-US" dirty="0"/>
          </a:p>
        </p:txBody>
      </p:sp>
      <p:sp>
        <p:nvSpPr>
          <p:cNvPr id="3" name="Content Placeholder 2"/>
          <p:cNvSpPr>
            <a:spLocks noGrp="1"/>
          </p:cNvSpPr>
          <p:nvPr>
            <p:ph idx="1"/>
          </p:nvPr>
        </p:nvSpPr>
        <p:spPr/>
        <p:txBody>
          <a:bodyPr/>
          <a:lstStyle>
            <a:lvl1pPr marL="228600" indent="-228600">
              <a:buClr>
                <a:schemeClr val="accent2"/>
              </a:buClr>
              <a:buFont typeface="Wingdings" panose="05000000000000000000" pitchFamily="2" charset="2"/>
              <a:buChar char="§"/>
              <a:defRPr sz="2400">
                <a:solidFill>
                  <a:schemeClr val="tx1"/>
                </a:solidFill>
              </a:defRPr>
            </a:lvl1pPr>
            <a:lvl2pPr marL="685800" indent="-228600">
              <a:buClr>
                <a:schemeClr val="accent1"/>
              </a:buClr>
              <a:buFont typeface="Wingdings" panose="05000000000000000000" pitchFamily="2" charset="2"/>
              <a:buChar char="§"/>
              <a:defRPr>
                <a:solidFill>
                  <a:schemeClr val="tx1"/>
                </a:solidFill>
              </a:defRPr>
            </a:lvl2pPr>
            <a:lvl3pPr marL="1143000" indent="-228600">
              <a:buFont typeface="Wingdings" panose="05000000000000000000" pitchFamily="2" charset="2"/>
              <a:buChar char="§"/>
              <a:defRPr>
                <a:solidFill>
                  <a:schemeClr val="tx1"/>
                </a:solidFill>
              </a:defRPr>
            </a:lvl3pPr>
            <a:lvl4pPr marL="1600200" indent="-228600">
              <a:buFont typeface="Wingdings" panose="05000000000000000000" pitchFamily="2" charset="2"/>
              <a:buChar char="§"/>
              <a:defRPr>
                <a:solidFill>
                  <a:schemeClr val="tx1"/>
                </a:solidFill>
              </a:defRPr>
            </a:lvl4pPr>
            <a:lvl5pPr marL="2057400" indent="-228600">
              <a:buFont typeface="Wingdings" panose="05000000000000000000" pitchFamily="2" charset="2"/>
              <a:buChar char="§"/>
              <a:defRPr>
                <a:solidFill>
                  <a:schemeClr val="tx1"/>
                </a:solidFill>
              </a:defRPr>
            </a:lvl5pPr>
          </a:lstStyle>
          <a:p>
            <a:pPr lvl="0"/>
            <a:r>
              <a:rPr lang="pl-PL" dirty="0"/>
              <a:t>Kliknij, aby edytować style wzorca tekstu</a:t>
            </a:r>
          </a:p>
          <a:p>
            <a:pPr lvl="1"/>
            <a:r>
              <a:rPr lang="pl-PL" dirty="0"/>
              <a:t>Drugi poziom</a:t>
            </a:r>
          </a:p>
          <a:p>
            <a:pPr lvl="2"/>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D0FECCB-B19D-471E-8E5A-B2D9B7BD29E9}" type="slidenum">
              <a:rPr lang="pl-PL" smtClean="0"/>
              <a:pPr/>
              <a:t>‹#›</a:t>
            </a:fld>
            <a:endParaRPr lang="pl-PL"/>
          </a:p>
        </p:txBody>
      </p:sp>
      <p:sp>
        <p:nvSpPr>
          <p:cNvPr id="7" name="Trójkąt prostokątny 6"/>
          <p:cNvSpPr/>
          <p:nvPr userDrawn="1"/>
        </p:nvSpPr>
        <p:spPr>
          <a:xfrm rot="5400000">
            <a:off x="45580" y="350324"/>
            <a:ext cx="412835" cy="55044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solidFill>
                <a:srgbClr val="FFC000"/>
              </a:solidFill>
            </a:endParaRPr>
          </a:p>
        </p:txBody>
      </p:sp>
    </p:spTree>
    <p:extLst>
      <p:ext uri="{BB962C8B-B14F-4D97-AF65-F5344CB8AC3E}">
        <p14:creationId xmlns:p14="http://schemas.microsoft.com/office/powerpoint/2010/main" val="413253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zdjecie z prawej">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1" y="1614263"/>
            <a:ext cx="4626428" cy="1325563"/>
          </a:xfrm>
        </p:spPr>
        <p:txBody>
          <a:bodyPr/>
          <a:lstStyle>
            <a:lvl1pPr>
              <a:defRPr lang="pl-PL" sz="3200" b="1" kern="1200" baseline="0" dirty="0" smtClean="0">
                <a:solidFill>
                  <a:schemeClr val="tx1"/>
                </a:solidFill>
                <a:latin typeface="+mn-lt"/>
                <a:ea typeface="+mj-ea"/>
                <a:cs typeface="+mj-cs"/>
              </a:defRPr>
            </a:lvl1pPr>
          </a:lstStyle>
          <a:p>
            <a:r>
              <a:rPr lang="pl-PL" dirty="0"/>
              <a:t>TYTUŁ </a:t>
            </a:r>
            <a:br>
              <a:rPr lang="pl-PL" dirty="0"/>
            </a:br>
            <a:r>
              <a:rPr lang="pl-PL" dirty="0"/>
              <a:t>DWIE LINIE</a:t>
            </a:r>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D0FECCB-B19D-471E-8E5A-B2D9B7BD29E9}" type="slidenum">
              <a:rPr lang="pl-PL" smtClean="0"/>
              <a:pPr/>
              <a:t>‹#›</a:t>
            </a:fld>
            <a:endParaRPr lang="pl-PL"/>
          </a:p>
        </p:txBody>
      </p:sp>
      <p:sp>
        <p:nvSpPr>
          <p:cNvPr id="7" name="Trójkąt prostokątny 6"/>
          <p:cNvSpPr/>
          <p:nvPr userDrawn="1"/>
        </p:nvSpPr>
        <p:spPr>
          <a:xfrm rot="16200000">
            <a:off x="5593193" y="6376360"/>
            <a:ext cx="412835" cy="55044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solidFill>
                <a:srgbClr val="FFC000"/>
              </a:solidFill>
            </a:endParaRPr>
          </a:p>
        </p:txBody>
      </p:sp>
      <p:sp>
        <p:nvSpPr>
          <p:cNvPr id="5" name="Symbol zastępczy tekstu 4"/>
          <p:cNvSpPr>
            <a:spLocks noGrp="1"/>
          </p:cNvSpPr>
          <p:nvPr>
            <p:ph type="body" sz="quarter" idx="13"/>
          </p:nvPr>
        </p:nvSpPr>
        <p:spPr>
          <a:xfrm>
            <a:off x="838201" y="3453493"/>
            <a:ext cx="4626428" cy="2513920"/>
          </a:xfrm>
        </p:spPr>
        <p:txBody>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9" name="Symbol zastępczy obrazu 8"/>
          <p:cNvSpPr>
            <a:spLocks noGrp="1"/>
          </p:cNvSpPr>
          <p:nvPr>
            <p:ph type="pic" sz="quarter" idx="14"/>
          </p:nvPr>
        </p:nvSpPr>
        <p:spPr>
          <a:xfrm>
            <a:off x="6074834" y="0"/>
            <a:ext cx="6117167" cy="6858000"/>
          </a:xfrm>
        </p:spPr>
        <p:txBody>
          <a:bodyPr/>
          <a:lstStyle/>
          <a:p>
            <a:endParaRPr lang="pl-PL"/>
          </a:p>
        </p:txBody>
      </p:sp>
    </p:spTree>
    <p:extLst>
      <p:ext uri="{BB962C8B-B14F-4D97-AF65-F5344CB8AC3E}">
        <p14:creationId xmlns:p14="http://schemas.microsoft.com/office/powerpoint/2010/main" val="3892491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zdjecie z lewej">
    <p:spTree>
      <p:nvGrpSpPr>
        <p:cNvPr id="1" name=""/>
        <p:cNvGrpSpPr/>
        <p:nvPr/>
      </p:nvGrpSpPr>
      <p:grpSpPr>
        <a:xfrm>
          <a:off x="0" y="0"/>
          <a:ext cx="0" cy="0"/>
          <a:chOff x="0" y="0"/>
          <a:chExt cx="0" cy="0"/>
        </a:xfrm>
      </p:grpSpPr>
      <p:sp>
        <p:nvSpPr>
          <p:cNvPr id="9" name="Symbol zastępczy obrazu 8"/>
          <p:cNvSpPr>
            <a:spLocks noGrp="1"/>
          </p:cNvSpPr>
          <p:nvPr>
            <p:ph type="pic" sz="quarter" idx="14"/>
          </p:nvPr>
        </p:nvSpPr>
        <p:spPr>
          <a:xfrm>
            <a:off x="1" y="0"/>
            <a:ext cx="6117167" cy="6858000"/>
          </a:xfrm>
        </p:spPr>
        <p:txBody>
          <a:bodyPr/>
          <a:lstStyle/>
          <a:p>
            <a:endParaRPr lang="pl-PL"/>
          </a:p>
        </p:txBody>
      </p:sp>
      <p:sp>
        <p:nvSpPr>
          <p:cNvPr id="2" name="Title 1"/>
          <p:cNvSpPr>
            <a:spLocks noGrp="1"/>
          </p:cNvSpPr>
          <p:nvPr>
            <p:ph type="title" hasCustomPrompt="1"/>
          </p:nvPr>
        </p:nvSpPr>
        <p:spPr>
          <a:xfrm>
            <a:off x="6858001" y="1614263"/>
            <a:ext cx="4626428" cy="1325563"/>
          </a:xfrm>
        </p:spPr>
        <p:txBody>
          <a:bodyPr/>
          <a:lstStyle>
            <a:lvl1pPr>
              <a:defRPr lang="pl-PL" sz="3200" b="1" kern="1200" baseline="0" dirty="0" smtClean="0">
                <a:solidFill>
                  <a:schemeClr val="tx1"/>
                </a:solidFill>
                <a:latin typeface="+mn-lt"/>
                <a:ea typeface="+mj-ea"/>
                <a:cs typeface="+mj-cs"/>
              </a:defRPr>
            </a:lvl1pPr>
          </a:lstStyle>
          <a:p>
            <a:r>
              <a:rPr lang="pl-PL" dirty="0"/>
              <a:t>TYTUŁ </a:t>
            </a:r>
            <a:br>
              <a:rPr lang="pl-PL" dirty="0"/>
            </a:br>
            <a:r>
              <a:rPr lang="pl-PL" dirty="0"/>
              <a:t>DWIE LINIE</a:t>
            </a:r>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D0FECCB-B19D-471E-8E5A-B2D9B7BD29E9}" type="slidenum">
              <a:rPr lang="pl-PL" smtClean="0"/>
              <a:pPr/>
              <a:t>‹#›</a:t>
            </a:fld>
            <a:endParaRPr lang="pl-PL"/>
          </a:p>
        </p:txBody>
      </p:sp>
      <p:sp>
        <p:nvSpPr>
          <p:cNvPr id="7" name="Trójkąt prostokątny 6"/>
          <p:cNvSpPr/>
          <p:nvPr userDrawn="1"/>
        </p:nvSpPr>
        <p:spPr>
          <a:xfrm rot="10800000">
            <a:off x="5587774" y="1"/>
            <a:ext cx="550447" cy="412835"/>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solidFill>
                <a:srgbClr val="FFC000"/>
              </a:solidFill>
            </a:endParaRPr>
          </a:p>
        </p:txBody>
      </p:sp>
      <p:sp>
        <p:nvSpPr>
          <p:cNvPr id="5" name="Symbol zastępczy tekstu 4"/>
          <p:cNvSpPr>
            <a:spLocks noGrp="1"/>
          </p:cNvSpPr>
          <p:nvPr>
            <p:ph type="body" sz="quarter" idx="13"/>
          </p:nvPr>
        </p:nvSpPr>
        <p:spPr>
          <a:xfrm>
            <a:off x="6858001" y="3453493"/>
            <a:ext cx="4626428" cy="2513920"/>
          </a:xfrm>
        </p:spPr>
        <p:txBody>
          <a:bodyPr/>
          <a:lstStyle>
            <a:lvl1pPr marL="0" indent="0">
              <a:buNone/>
              <a:defRPr sz="1800"/>
            </a:lvl1pPr>
            <a:lvl2pPr marL="457200" indent="0">
              <a:buNone/>
              <a:defRPr sz="1600"/>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16081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wa elementy zawartości">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365127"/>
            <a:ext cx="10515600" cy="1325563"/>
          </a:xfrm>
        </p:spPr>
        <p:txBody>
          <a:bodyPr/>
          <a:lstStyle>
            <a:lvl1pPr>
              <a:defRPr lang="pl-PL" sz="3200" b="1" kern="1200" baseline="0" dirty="0" smtClean="0">
                <a:solidFill>
                  <a:schemeClr val="tx1"/>
                </a:solidFill>
                <a:latin typeface="+mn-lt"/>
                <a:ea typeface="+mj-ea"/>
                <a:cs typeface="+mj-cs"/>
              </a:defRPr>
            </a:lvl1pPr>
          </a:lstStyle>
          <a:p>
            <a:r>
              <a:rPr lang="pl-PL" dirty="0"/>
              <a:t>TYTUL – JEDNA LINIA</a:t>
            </a:r>
            <a:endParaRPr lang="en-US" dirty="0"/>
          </a:p>
        </p:txBody>
      </p:sp>
      <p:sp>
        <p:nvSpPr>
          <p:cNvPr id="9" name="Trójkąt prostokątny 8"/>
          <p:cNvSpPr/>
          <p:nvPr userDrawn="1"/>
        </p:nvSpPr>
        <p:spPr>
          <a:xfrm rot="5400000">
            <a:off x="45580" y="822961"/>
            <a:ext cx="412835" cy="55044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solidFill>
                <a:srgbClr val="FFC000"/>
              </a:solidFill>
            </a:endParaRPr>
          </a:p>
        </p:txBody>
      </p:sp>
      <p:sp>
        <p:nvSpPr>
          <p:cNvPr id="10" name="Content Placeholder 2"/>
          <p:cNvSpPr>
            <a:spLocks noGrp="1"/>
          </p:cNvSpPr>
          <p:nvPr>
            <p:ph idx="1"/>
          </p:nvPr>
        </p:nvSpPr>
        <p:spPr>
          <a:xfrm>
            <a:off x="838199" y="1825625"/>
            <a:ext cx="4855028" cy="4351338"/>
          </a:xfrm>
        </p:spPr>
        <p:txBody>
          <a:bodyPr/>
          <a:lstStyle>
            <a:lvl1pPr marL="0" indent="0">
              <a:buClr>
                <a:schemeClr val="accent2"/>
              </a:buClr>
              <a:buFontTx/>
              <a:buNone/>
              <a:defRPr sz="2400">
                <a:solidFill>
                  <a:schemeClr val="tx1"/>
                </a:solidFill>
              </a:defRPr>
            </a:lvl1pPr>
            <a:lvl2pPr marL="457200" indent="0">
              <a:buClr>
                <a:schemeClr val="accent1"/>
              </a:buClr>
              <a:buFontTx/>
              <a:buNone/>
              <a:defRPr>
                <a:solidFill>
                  <a:schemeClr val="tx1"/>
                </a:solidFill>
              </a:defRPr>
            </a:lvl2pPr>
            <a:lvl3pPr marL="914400" indent="0">
              <a:buFontTx/>
              <a:buNone/>
              <a:defRPr>
                <a:solidFill>
                  <a:schemeClr val="tx1"/>
                </a:solidFill>
              </a:defRPr>
            </a:lvl3pPr>
            <a:lvl4pPr marL="1600200" indent="-228600">
              <a:buFont typeface="Wingdings" panose="05000000000000000000" pitchFamily="2" charset="2"/>
              <a:buChar char="§"/>
              <a:defRPr>
                <a:solidFill>
                  <a:schemeClr val="tx1"/>
                </a:solidFill>
              </a:defRPr>
            </a:lvl4pPr>
            <a:lvl5pPr marL="2057400" indent="-228600">
              <a:buFont typeface="Wingdings" panose="05000000000000000000" pitchFamily="2" charset="2"/>
              <a:buChar char="§"/>
              <a:defRPr>
                <a:solidFill>
                  <a:schemeClr val="tx1"/>
                </a:solidFill>
              </a:defRPr>
            </a:lvl5pPr>
          </a:lstStyle>
          <a:p>
            <a:pPr lvl="0"/>
            <a:r>
              <a:rPr lang="pl-PL" dirty="0"/>
              <a:t>Kliknij, aby edytować style wzorca tekstu</a:t>
            </a:r>
          </a:p>
          <a:p>
            <a:pPr lvl="1"/>
            <a:r>
              <a:rPr lang="pl-PL" dirty="0"/>
              <a:t>Drugi poziom</a:t>
            </a:r>
          </a:p>
          <a:p>
            <a:pPr lvl="2"/>
            <a:endParaRPr lang="en-US" dirty="0"/>
          </a:p>
        </p:txBody>
      </p:sp>
      <p:sp>
        <p:nvSpPr>
          <p:cNvPr id="11" name="Content Placeholder 2"/>
          <p:cNvSpPr>
            <a:spLocks noGrp="1"/>
          </p:cNvSpPr>
          <p:nvPr>
            <p:ph idx="10"/>
          </p:nvPr>
        </p:nvSpPr>
        <p:spPr>
          <a:xfrm>
            <a:off x="6172200" y="1825625"/>
            <a:ext cx="5181600" cy="4351338"/>
          </a:xfrm>
        </p:spPr>
        <p:txBody>
          <a:bodyPr/>
          <a:lstStyle>
            <a:lvl1pPr marL="0" indent="0">
              <a:buClr>
                <a:schemeClr val="accent2"/>
              </a:buClr>
              <a:buFontTx/>
              <a:buNone/>
              <a:defRPr sz="2400">
                <a:solidFill>
                  <a:schemeClr val="tx1"/>
                </a:solidFill>
              </a:defRPr>
            </a:lvl1pPr>
            <a:lvl2pPr marL="457200" indent="0">
              <a:buClr>
                <a:schemeClr val="accent1"/>
              </a:buClr>
              <a:buFontTx/>
              <a:buNone/>
              <a:defRPr>
                <a:solidFill>
                  <a:schemeClr val="tx1"/>
                </a:solidFill>
              </a:defRPr>
            </a:lvl2pPr>
            <a:lvl3pPr marL="914400" indent="0">
              <a:buFontTx/>
              <a:buNone/>
              <a:defRPr>
                <a:solidFill>
                  <a:schemeClr val="tx1"/>
                </a:solidFill>
              </a:defRPr>
            </a:lvl3pPr>
            <a:lvl4pPr marL="1600200" indent="-228600">
              <a:buFont typeface="Wingdings" panose="05000000000000000000" pitchFamily="2" charset="2"/>
              <a:buChar char="§"/>
              <a:defRPr>
                <a:solidFill>
                  <a:schemeClr val="tx1"/>
                </a:solidFill>
              </a:defRPr>
            </a:lvl4pPr>
            <a:lvl5pPr marL="2057400" indent="-228600">
              <a:buFont typeface="Wingdings" panose="05000000000000000000" pitchFamily="2" charset="2"/>
              <a:buChar char="§"/>
              <a:defRPr>
                <a:solidFill>
                  <a:schemeClr val="tx1"/>
                </a:solidFill>
              </a:defRPr>
            </a:lvl5pPr>
          </a:lstStyle>
          <a:p>
            <a:pPr lvl="0"/>
            <a:r>
              <a:rPr lang="pl-PL" dirty="0"/>
              <a:t>Kliknij, aby edytować style wzorca tekstu</a:t>
            </a:r>
          </a:p>
          <a:p>
            <a:pPr lvl="1"/>
            <a:r>
              <a:rPr lang="pl-PL" dirty="0"/>
              <a:t>Drugi poziom</a:t>
            </a:r>
          </a:p>
          <a:p>
            <a:pPr lvl="2"/>
            <a:endParaRPr lang="en-US" dirty="0"/>
          </a:p>
        </p:txBody>
      </p:sp>
    </p:spTree>
    <p:extLst>
      <p:ext uri="{BB962C8B-B14F-4D97-AF65-F5344CB8AC3E}">
        <p14:creationId xmlns:p14="http://schemas.microsoft.com/office/powerpoint/2010/main" val="293282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l-PL" dirty="0"/>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Trójkąt prostokątny 7"/>
          <p:cNvSpPr/>
          <p:nvPr/>
        </p:nvSpPr>
        <p:spPr>
          <a:xfrm rot="16200000">
            <a:off x="11519756" y="6198697"/>
            <a:ext cx="583352" cy="761137"/>
          </a:xfrm>
          <a:prstGeom prst="rtTriangle">
            <a:avLst/>
          </a:prstGeom>
          <a:solidFill>
            <a:srgbClr val="0144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350"/>
          </a:p>
        </p:txBody>
      </p:sp>
      <p:pic>
        <p:nvPicPr>
          <p:cNvPr id="6" name="Obraz 5"/>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9968845" y="6407549"/>
            <a:ext cx="1357783" cy="426828"/>
          </a:xfrm>
          <a:prstGeom prst="rect">
            <a:avLst/>
          </a:prstGeom>
        </p:spPr>
      </p:pic>
      <p:sp>
        <p:nvSpPr>
          <p:cNvPr id="7" name="Trójkąt prostokątny 6"/>
          <p:cNvSpPr/>
          <p:nvPr userDrawn="1"/>
        </p:nvSpPr>
        <p:spPr>
          <a:xfrm rot="16200000">
            <a:off x="11519756" y="6198697"/>
            <a:ext cx="583352" cy="761137"/>
          </a:xfrm>
          <a:prstGeom prst="rtTriangle">
            <a:avLst/>
          </a:prstGeom>
          <a:solidFill>
            <a:srgbClr val="0144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350"/>
          </a:p>
        </p:txBody>
      </p:sp>
    </p:spTree>
    <p:extLst>
      <p:ext uri="{BB962C8B-B14F-4D97-AF65-F5344CB8AC3E}">
        <p14:creationId xmlns:p14="http://schemas.microsoft.com/office/powerpoint/2010/main" val="27073554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85" r:id="rId4"/>
    <p:sldLayoutId id="2147483686" r:id="rId5"/>
    <p:sldLayoutId id="2147483687" r:id="rId6"/>
    <p:sldLayoutId id="2147483676" r:id="rId7"/>
  </p:sldLayoutIdLst>
  <p:hf hdr="0" ftr="0" dt="0"/>
  <p:txStyles>
    <p:title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3.emf"/><Relationship Id="rId7" Type="http://schemas.openxmlformats.org/officeDocument/2006/relationships/package" Target="../embeddings/Microsoft_Word_Document1.docx"/><Relationship Id="rId2" Type="http://schemas.openxmlformats.org/officeDocument/2006/relationships/oleObject" Target="../embeddings/oleObject18.bin"/><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package" Target="../embeddings/Microsoft_Word_Document.docx"/><Relationship Id="rId4"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package" Target="../embeddings/Microsoft_Word_Document3.docx"/><Relationship Id="rId2" Type="http://schemas.openxmlformats.org/officeDocument/2006/relationships/oleObject" Target="../embeddings/oleObject20.bin"/><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package" Target="../embeddings/Microsoft_Word_Document2.docx"/><Relationship Id="rId4"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2.bin"/><Relationship Id="rId1" Type="http://schemas.openxmlformats.org/officeDocument/2006/relationships/slideLayout" Target="../slideLayouts/slideLayout7.xml"/><Relationship Id="rId4" Type="http://schemas.openxmlformats.org/officeDocument/2006/relationships/oleObject" Target="../embeddings/oleObject23.bin"/></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4.bin"/><Relationship Id="rId1" Type="http://schemas.openxmlformats.org/officeDocument/2006/relationships/slideLayout" Target="../slideLayouts/slideLayout7.xml"/><Relationship Id="rId4" Type="http://schemas.openxmlformats.org/officeDocument/2006/relationships/oleObject" Target="../embeddings/oleObject25.bin"/></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6.bin"/><Relationship Id="rId1" Type="http://schemas.openxmlformats.org/officeDocument/2006/relationships/slideLayout" Target="../slideLayouts/slideLayout7.xml"/><Relationship Id="rId4" Type="http://schemas.openxmlformats.org/officeDocument/2006/relationships/oleObject" Target="../embeddings/oleObject27.bin"/></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8.bin"/><Relationship Id="rId1" Type="http://schemas.openxmlformats.org/officeDocument/2006/relationships/slideLayout" Target="../slideLayouts/slideLayout7.xml"/><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7.xml"/><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oleObject" Target="../embeddings/oleObject5.bin"/><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6.bin"/><Relationship Id="rId1" Type="http://schemas.openxmlformats.org/officeDocument/2006/relationships/slideLayout" Target="../slideLayouts/slideLayout7.xml"/><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8.bin"/><Relationship Id="rId1" Type="http://schemas.openxmlformats.org/officeDocument/2006/relationships/slideLayout" Target="../slideLayouts/slideLayout7.xml"/><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0.bin"/><Relationship Id="rId1" Type="http://schemas.openxmlformats.org/officeDocument/2006/relationships/slideLayout" Target="../slideLayouts/slideLayout7.xml"/><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2.bin"/><Relationship Id="rId1" Type="http://schemas.openxmlformats.org/officeDocument/2006/relationships/slideLayout" Target="../slideLayouts/slideLayout7.xml"/><Relationship Id="rId4"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4.bin"/><Relationship Id="rId1" Type="http://schemas.openxmlformats.org/officeDocument/2006/relationships/slideLayout" Target="../slideLayouts/slideLayout7.xml"/><Relationship Id="rId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6.bin"/><Relationship Id="rId1" Type="http://schemas.openxmlformats.org/officeDocument/2006/relationships/slideLayout" Target="../slideLayouts/slideLayout7.xml"/><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raz 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7551" y="467300"/>
            <a:ext cx="3537197" cy="771685"/>
          </a:xfrm>
          <a:prstGeom prst="rect">
            <a:avLst/>
          </a:prstGeom>
        </p:spPr>
      </p:pic>
      <p:cxnSp>
        <p:nvCxnSpPr>
          <p:cNvPr id="15" name="Łącznik prosty 14"/>
          <p:cNvCxnSpPr/>
          <p:nvPr/>
        </p:nvCxnSpPr>
        <p:spPr>
          <a:xfrm flipV="1">
            <a:off x="0" y="1789889"/>
            <a:ext cx="6452680" cy="1729"/>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graphicFrame>
        <p:nvGraphicFramePr>
          <p:cNvPr id="20" name="Obiekt 19"/>
          <p:cNvGraphicFramePr>
            <a:graphicFrameLocks noChangeAspect="1"/>
          </p:cNvGraphicFramePr>
          <p:nvPr>
            <p:extLst>
              <p:ext uri="{D42A27DB-BD31-4B8C-83A1-F6EECF244321}">
                <p14:modId xmlns:p14="http://schemas.microsoft.com/office/powerpoint/2010/main" val="3205038679"/>
              </p:ext>
            </p:extLst>
          </p:nvPr>
        </p:nvGraphicFramePr>
        <p:xfrm>
          <a:off x="347551" y="6301391"/>
          <a:ext cx="543013" cy="348879"/>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0" name=""/>
                      <p:cNvPicPr/>
                      <p:nvPr/>
                    </p:nvPicPr>
                    <p:blipFill>
                      <a:blip r:embed="rId5"/>
                      <a:stretch>
                        <a:fillRect/>
                      </a:stretch>
                    </p:blipFill>
                    <p:spPr>
                      <a:xfrm>
                        <a:off x="347551" y="6301391"/>
                        <a:ext cx="543013" cy="348879"/>
                      </a:xfrm>
                      <a:prstGeom prst="rect">
                        <a:avLst/>
                      </a:prstGeom>
                    </p:spPr>
                  </p:pic>
                </p:oleObj>
              </mc:Fallback>
            </mc:AlternateContent>
          </a:graphicData>
        </a:graphic>
      </p:graphicFrame>
      <p:pic>
        <p:nvPicPr>
          <p:cNvPr id="4" name="Obraz 3">
            <a:extLst>
              <a:ext uri="{FF2B5EF4-FFF2-40B4-BE49-F238E27FC236}">
                <a16:creationId xmlns:a16="http://schemas.microsoft.com/office/drawing/2014/main" id="{E8DC13B0-CB44-4092-B598-A9772245CEEA}"/>
              </a:ext>
            </a:extLst>
          </p:cNvPr>
          <p:cNvPicPr>
            <a:picLocks noChangeAspect="1"/>
          </p:cNvPicPr>
          <p:nvPr/>
        </p:nvPicPr>
        <p:blipFill>
          <a:blip r:embed="rId6"/>
          <a:stretch>
            <a:fillRect/>
          </a:stretch>
        </p:blipFill>
        <p:spPr>
          <a:xfrm>
            <a:off x="6911824" y="315546"/>
            <a:ext cx="4670576" cy="1370035"/>
          </a:xfrm>
          <a:prstGeom prst="rect">
            <a:avLst/>
          </a:prstGeom>
        </p:spPr>
      </p:pic>
      <p:sp>
        <p:nvSpPr>
          <p:cNvPr id="6" name="pole tekstowe 5">
            <a:extLst>
              <a:ext uri="{FF2B5EF4-FFF2-40B4-BE49-F238E27FC236}">
                <a16:creationId xmlns:a16="http://schemas.microsoft.com/office/drawing/2014/main" id="{42DD4DC9-B3D3-411F-A215-76536344BD9C}"/>
              </a:ext>
            </a:extLst>
          </p:cNvPr>
          <p:cNvSpPr txBox="1"/>
          <p:nvPr/>
        </p:nvSpPr>
        <p:spPr>
          <a:xfrm>
            <a:off x="619056" y="3258569"/>
            <a:ext cx="11166543" cy="923330"/>
          </a:xfrm>
          <a:prstGeom prst="rect">
            <a:avLst/>
          </a:prstGeom>
          <a:noFill/>
        </p:spPr>
        <p:txBody>
          <a:bodyPr wrap="square" rtlCol="0">
            <a:spAutoFit/>
          </a:bodyPr>
          <a:lstStyle/>
          <a:p>
            <a:r>
              <a:rPr lang="pl-PL" sz="5400" b="1" dirty="0">
                <a:latin typeface="Arial" panose="020B0604020202020204" pitchFamily="34" charset="0"/>
                <a:cs typeface="Arial" panose="020B0604020202020204" pitchFamily="34" charset="0"/>
              </a:rPr>
              <a:t>Indywidualny opiekun naukowy</a:t>
            </a:r>
          </a:p>
        </p:txBody>
      </p:sp>
    </p:spTree>
    <p:extLst>
      <p:ext uri="{BB962C8B-B14F-4D97-AF65-F5344CB8AC3E}">
        <p14:creationId xmlns:p14="http://schemas.microsoft.com/office/powerpoint/2010/main" val="3292998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Formularz IPS dla I roku</a:t>
            </a:r>
            <a:endParaRPr lang="pl-PL" dirty="0">
              <a:solidFill>
                <a:srgbClr val="2A3755"/>
              </a:solidFill>
              <a:latin typeface="Arial" panose="020B0604020202020204" pitchFamily="34" charset="0"/>
              <a:ea typeface="Roboto Condensed Medium"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
        <p:nvSpPr>
          <p:cNvPr id="11" name="pole tekstowe 10">
            <a:extLst>
              <a:ext uri="{FF2B5EF4-FFF2-40B4-BE49-F238E27FC236}">
                <a16:creationId xmlns:a16="http://schemas.microsoft.com/office/drawing/2014/main" id="{2C4ACCF2-9BEE-4D60-AAA1-1FAF35C619AD}"/>
              </a:ext>
            </a:extLst>
          </p:cNvPr>
          <p:cNvSpPr txBox="1"/>
          <p:nvPr/>
        </p:nvSpPr>
        <p:spPr>
          <a:xfrm>
            <a:off x="6604000" y="2632364"/>
            <a:ext cx="3713018" cy="2937163"/>
          </a:xfrm>
          <a:prstGeom prst="rect">
            <a:avLst/>
          </a:prstGeom>
          <a:noFill/>
        </p:spPr>
        <p:txBody>
          <a:bodyPr wrap="square" rtlCol="0">
            <a:spAutoFit/>
          </a:bodyPr>
          <a:lstStyle/>
          <a:p>
            <a:endParaRPr lang="pl-PL" dirty="0"/>
          </a:p>
        </p:txBody>
      </p:sp>
      <p:graphicFrame>
        <p:nvGraphicFramePr>
          <p:cNvPr id="2" name="Obiekt 1">
            <a:extLst>
              <a:ext uri="{FF2B5EF4-FFF2-40B4-BE49-F238E27FC236}">
                <a16:creationId xmlns:a16="http://schemas.microsoft.com/office/drawing/2014/main" id="{F18EA1EA-84D8-4E08-AA59-DC1D0B3B91B0}"/>
              </a:ext>
            </a:extLst>
          </p:cNvPr>
          <p:cNvGraphicFramePr>
            <a:graphicFrameLocks noChangeAspect="1"/>
          </p:cNvGraphicFramePr>
          <p:nvPr>
            <p:extLst>
              <p:ext uri="{D42A27DB-BD31-4B8C-83A1-F6EECF244321}">
                <p14:modId xmlns:p14="http://schemas.microsoft.com/office/powerpoint/2010/main" val="2769155620"/>
              </p:ext>
            </p:extLst>
          </p:nvPr>
        </p:nvGraphicFramePr>
        <p:xfrm>
          <a:off x="551952" y="1391876"/>
          <a:ext cx="3602037" cy="5418137"/>
        </p:xfrm>
        <a:graphic>
          <a:graphicData uri="http://schemas.openxmlformats.org/presentationml/2006/ole">
            <mc:AlternateContent xmlns:mc="http://schemas.openxmlformats.org/markup-compatibility/2006">
              <mc:Choice xmlns:v="urn:schemas-microsoft-com:vml" Requires="v">
                <p:oleObj name="Document" r:id="rId5" imgW="5746651" imgH="8644405" progId="Word.Document.12">
                  <p:embed/>
                </p:oleObj>
              </mc:Choice>
              <mc:Fallback>
                <p:oleObj name="Document" r:id="rId5" imgW="5746651" imgH="8644405" progId="Word.Document.12">
                  <p:embed/>
                  <p:pic>
                    <p:nvPicPr>
                      <p:cNvPr id="0" name=""/>
                      <p:cNvPicPr/>
                      <p:nvPr/>
                    </p:nvPicPr>
                    <p:blipFill>
                      <a:blip r:embed="rId6"/>
                      <a:stretch>
                        <a:fillRect/>
                      </a:stretch>
                    </p:blipFill>
                    <p:spPr>
                      <a:xfrm>
                        <a:off x="551952" y="1391876"/>
                        <a:ext cx="3602037" cy="5418137"/>
                      </a:xfrm>
                      <a:prstGeom prst="rect">
                        <a:avLst/>
                      </a:prstGeom>
                    </p:spPr>
                  </p:pic>
                </p:oleObj>
              </mc:Fallback>
            </mc:AlternateContent>
          </a:graphicData>
        </a:graphic>
      </p:graphicFrame>
      <p:graphicFrame>
        <p:nvGraphicFramePr>
          <p:cNvPr id="3" name="Obiekt 2">
            <a:extLst>
              <a:ext uri="{FF2B5EF4-FFF2-40B4-BE49-F238E27FC236}">
                <a16:creationId xmlns:a16="http://schemas.microsoft.com/office/drawing/2014/main" id="{8318AA6D-4B72-40A5-ACB8-EC419B6764A5}"/>
              </a:ext>
            </a:extLst>
          </p:cNvPr>
          <p:cNvGraphicFramePr>
            <a:graphicFrameLocks noChangeAspect="1"/>
          </p:cNvGraphicFramePr>
          <p:nvPr>
            <p:extLst>
              <p:ext uri="{D42A27DB-BD31-4B8C-83A1-F6EECF244321}">
                <p14:modId xmlns:p14="http://schemas.microsoft.com/office/powerpoint/2010/main" val="869155602"/>
              </p:ext>
            </p:extLst>
          </p:nvPr>
        </p:nvGraphicFramePr>
        <p:xfrm>
          <a:off x="5486859" y="1288473"/>
          <a:ext cx="5746750" cy="5759450"/>
        </p:xfrm>
        <a:graphic>
          <a:graphicData uri="http://schemas.openxmlformats.org/presentationml/2006/ole">
            <mc:AlternateContent xmlns:mc="http://schemas.openxmlformats.org/markup-compatibility/2006">
              <mc:Choice xmlns:v="urn:schemas-microsoft-com:vml" Requires="v">
                <p:oleObj name="Document" r:id="rId7" imgW="5746651" imgH="5760172" progId="Word.Document.12">
                  <p:embed/>
                </p:oleObj>
              </mc:Choice>
              <mc:Fallback>
                <p:oleObj name="Document" r:id="rId7" imgW="5746651" imgH="5760172" progId="Word.Document.12">
                  <p:embed/>
                  <p:pic>
                    <p:nvPicPr>
                      <p:cNvPr id="0" name=""/>
                      <p:cNvPicPr/>
                      <p:nvPr/>
                    </p:nvPicPr>
                    <p:blipFill>
                      <a:blip r:embed="rId8"/>
                      <a:stretch>
                        <a:fillRect/>
                      </a:stretch>
                    </p:blipFill>
                    <p:spPr>
                      <a:xfrm>
                        <a:off x="5486859" y="1288473"/>
                        <a:ext cx="5746750" cy="5759450"/>
                      </a:xfrm>
                      <a:prstGeom prst="rect">
                        <a:avLst/>
                      </a:prstGeom>
                    </p:spPr>
                  </p:pic>
                </p:oleObj>
              </mc:Fallback>
            </mc:AlternateContent>
          </a:graphicData>
        </a:graphic>
      </p:graphicFrame>
    </p:spTree>
    <p:extLst>
      <p:ext uri="{BB962C8B-B14F-4D97-AF65-F5344CB8AC3E}">
        <p14:creationId xmlns:p14="http://schemas.microsoft.com/office/powerpoint/2010/main" val="3714988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Formularz IPS dla II roku</a:t>
            </a:r>
            <a:endParaRPr lang="pl-PL" dirty="0">
              <a:solidFill>
                <a:srgbClr val="2A3755"/>
              </a:solidFill>
              <a:latin typeface="Arial" panose="020B0604020202020204" pitchFamily="34" charset="0"/>
              <a:ea typeface="Roboto Condensed Medium"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
        <p:nvSpPr>
          <p:cNvPr id="11" name="pole tekstowe 10">
            <a:extLst>
              <a:ext uri="{FF2B5EF4-FFF2-40B4-BE49-F238E27FC236}">
                <a16:creationId xmlns:a16="http://schemas.microsoft.com/office/drawing/2014/main" id="{2C4ACCF2-9BEE-4D60-AAA1-1FAF35C619AD}"/>
              </a:ext>
            </a:extLst>
          </p:cNvPr>
          <p:cNvSpPr txBox="1"/>
          <p:nvPr/>
        </p:nvSpPr>
        <p:spPr>
          <a:xfrm>
            <a:off x="6604000" y="2632364"/>
            <a:ext cx="3713018" cy="2937163"/>
          </a:xfrm>
          <a:prstGeom prst="rect">
            <a:avLst/>
          </a:prstGeom>
          <a:noFill/>
        </p:spPr>
        <p:txBody>
          <a:bodyPr wrap="square" rtlCol="0">
            <a:spAutoFit/>
          </a:bodyPr>
          <a:lstStyle/>
          <a:p>
            <a:endParaRPr lang="pl-PL" dirty="0"/>
          </a:p>
        </p:txBody>
      </p:sp>
      <p:graphicFrame>
        <p:nvGraphicFramePr>
          <p:cNvPr id="3" name="Obiekt 2">
            <a:extLst>
              <a:ext uri="{FF2B5EF4-FFF2-40B4-BE49-F238E27FC236}">
                <a16:creationId xmlns:a16="http://schemas.microsoft.com/office/drawing/2014/main" id="{8756D146-52E0-41DC-A03C-87EC450AE15C}"/>
              </a:ext>
            </a:extLst>
          </p:cNvPr>
          <p:cNvGraphicFramePr>
            <a:graphicFrameLocks noChangeAspect="1"/>
          </p:cNvGraphicFramePr>
          <p:nvPr>
            <p:extLst>
              <p:ext uri="{D42A27DB-BD31-4B8C-83A1-F6EECF244321}">
                <p14:modId xmlns:p14="http://schemas.microsoft.com/office/powerpoint/2010/main" val="2037446128"/>
              </p:ext>
            </p:extLst>
          </p:nvPr>
        </p:nvGraphicFramePr>
        <p:xfrm>
          <a:off x="693174" y="1325563"/>
          <a:ext cx="3808575" cy="5701169"/>
        </p:xfrm>
        <a:graphic>
          <a:graphicData uri="http://schemas.openxmlformats.org/presentationml/2006/ole">
            <mc:AlternateContent xmlns:mc="http://schemas.openxmlformats.org/markup-compatibility/2006">
              <mc:Choice xmlns:v="urn:schemas-microsoft-com:vml" Requires="v">
                <p:oleObj name="Document" r:id="rId5" imgW="5746651" imgH="8602578" progId="Word.Document.12">
                  <p:embed/>
                </p:oleObj>
              </mc:Choice>
              <mc:Fallback>
                <p:oleObj name="Document" r:id="rId5" imgW="5746651" imgH="8602578" progId="Word.Document.12">
                  <p:embed/>
                  <p:pic>
                    <p:nvPicPr>
                      <p:cNvPr id="0" name=""/>
                      <p:cNvPicPr/>
                      <p:nvPr/>
                    </p:nvPicPr>
                    <p:blipFill>
                      <a:blip r:embed="rId6"/>
                      <a:stretch>
                        <a:fillRect/>
                      </a:stretch>
                    </p:blipFill>
                    <p:spPr>
                      <a:xfrm>
                        <a:off x="693174" y="1325563"/>
                        <a:ext cx="3808575" cy="5701169"/>
                      </a:xfrm>
                      <a:prstGeom prst="rect">
                        <a:avLst/>
                      </a:prstGeom>
                    </p:spPr>
                  </p:pic>
                </p:oleObj>
              </mc:Fallback>
            </mc:AlternateContent>
          </a:graphicData>
        </a:graphic>
      </p:graphicFrame>
      <p:graphicFrame>
        <p:nvGraphicFramePr>
          <p:cNvPr id="4" name="Obiekt 3">
            <a:extLst>
              <a:ext uri="{FF2B5EF4-FFF2-40B4-BE49-F238E27FC236}">
                <a16:creationId xmlns:a16="http://schemas.microsoft.com/office/drawing/2014/main" id="{A6BBCD20-0D5F-4662-9352-091BA42A7E2B}"/>
              </a:ext>
            </a:extLst>
          </p:cNvPr>
          <p:cNvGraphicFramePr>
            <a:graphicFrameLocks noChangeAspect="1"/>
          </p:cNvGraphicFramePr>
          <p:nvPr>
            <p:extLst>
              <p:ext uri="{D42A27DB-BD31-4B8C-83A1-F6EECF244321}">
                <p14:modId xmlns:p14="http://schemas.microsoft.com/office/powerpoint/2010/main" val="533094741"/>
              </p:ext>
            </p:extLst>
          </p:nvPr>
        </p:nvGraphicFramePr>
        <p:xfrm>
          <a:off x="6072908" y="2325474"/>
          <a:ext cx="5746750" cy="3852862"/>
        </p:xfrm>
        <a:graphic>
          <a:graphicData uri="http://schemas.openxmlformats.org/presentationml/2006/ole">
            <mc:AlternateContent xmlns:mc="http://schemas.openxmlformats.org/markup-compatibility/2006">
              <mc:Choice xmlns:v="urn:schemas-microsoft-com:vml" Requires="v">
                <p:oleObj name="Document" r:id="rId7" imgW="5746651" imgH="3852735" progId="Word.Document.12">
                  <p:embed/>
                </p:oleObj>
              </mc:Choice>
              <mc:Fallback>
                <p:oleObj name="Document" r:id="rId7" imgW="5746651" imgH="3852735" progId="Word.Document.12">
                  <p:embed/>
                  <p:pic>
                    <p:nvPicPr>
                      <p:cNvPr id="0" name=""/>
                      <p:cNvPicPr/>
                      <p:nvPr/>
                    </p:nvPicPr>
                    <p:blipFill>
                      <a:blip r:embed="rId8"/>
                      <a:stretch>
                        <a:fillRect/>
                      </a:stretch>
                    </p:blipFill>
                    <p:spPr>
                      <a:xfrm>
                        <a:off x="6072908" y="2325474"/>
                        <a:ext cx="5746750" cy="3852862"/>
                      </a:xfrm>
                      <a:prstGeom prst="rect">
                        <a:avLst/>
                      </a:prstGeom>
                    </p:spPr>
                  </p:pic>
                </p:oleObj>
              </mc:Fallback>
            </mc:AlternateContent>
          </a:graphicData>
        </a:graphic>
      </p:graphicFrame>
    </p:spTree>
    <p:extLst>
      <p:ext uri="{BB962C8B-B14F-4D97-AF65-F5344CB8AC3E}">
        <p14:creationId xmlns:p14="http://schemas.microsoft.com/office/powerpoint/2010/main" val="140490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103964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Opracowanie Indywidualnego planu studiów- rola </a:t>
            </a:r>
            <a:r>
              <a:rPr lang="pl-PL" dirty="0" err="1">
                <a:latin typeface="Arial" panose="020B0604020202020204" pitchFamily="34" charset="0"/>
                <a:cs typeface="Arial" panose="020B0604020202020204" pitchFamily="34" charset="0"/>
              </a:rPr>
              <a:t>IONa</a:t>
            </a:r>
            <a:endPar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dirty="0">
                <a:latin typeface="Arial" panose="020B0604020202020204" pitchFamily="34" charset="0"/>
                <a:cs typeface="Arial" panose="020B0604020202020204" pitchFamily="34" charset="0"/>
              </a:rPr>
              <a:t>Doradzenie, jakie przedmioty student powinien wybrać, by rozwijać swoje zainteresowania.</a:t>
            </a:r>
          </a:p>
          <a:p>
            <a:r>
              <a:rPr lang="pl-PL" dirty="0">
                <a:latin typeface="Arial" panose="020B0604020202020204" pitchFamily="34" charset="0"/>
                <a:cs typeface="Arial" panose="020B0604020202020204" pitchFamily="34" charset="0"/>
              </a:rPr>
              <a:t>Doradzenie, jakie zajęcia powinien wybrać, by doskonalić konkretne umiejętności warsztatowe, potrzebne do realizacji projektu magisterskiego. </a:t>
            </a:r>
          </a:p>
          <a:p>
            <a:r>
              <a:rPr lang="pl-PL" dirty="0">
                <a:latin typeface="Arial" panose="020B0604020202020204" pitchFamily="34" charset="0"/>
                <a:cs typeface="Arial" panose="020B0604020202020204" pitchFamily="34" charset="0"/>
              </a:rPr>
              <a:t>Sprawdzenie, czy zaproponowane przez studenta przedmioty są zgodne z wymaganiami programowymi (liczba godzin, punkty ECTS).</a:t>
            </a:r>
          </a:p>
          <a:p>
            <a:r>
              <a:rPr lang="pl-PL" dirty="0">
                <a:latin typeface="Arial" panose="020B0604020202020204" pitchFamily="34" charset="0"/>
                <a:cs typeface="Arial" panose="020B0604020202020204" pitchFamily="34" charset="0"/>
              </a:rPr>
              <a:t>Zatwierdzenie IPS na odpowiednim formularzu.</a:t>
            </a:r>
          </a:p>
          <a:p>
            <a:pPr marL="0" indent="0">
              <a:buNone/>
            </a:pPr>
            <a:endParaRPr lang="pl-PL" dirty="0">
              <a:latin typeface="Arial" panose="020B0604020202020204" pitchFamily="34" charset="0"/>
              <a:ea typeface="Roboto Condensed Light" panose="02000000000000000000" pitchFamily="2" charset="0"/>
              <a:cs typeface="Arial" panose="020B0604020202020204" pitchFamily="34"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2944187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103964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Zmiany w IPS</a:t>
            </a:r>
            <a:endPar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5000"/>
              </a:lnSpc>
              <a:spcAft>
                <a:spcPts val="1000"/>
              </a:spcAft>
              <a:buNone/>
            </a:pPr>
            <a:r>
              <a:rPr lang="pl-PL" sz="2800" dirty="0">
                <a:effectLst/>
                <a:latin typeface="Arial" panose="020B0604020202020204" pitchFamily="34" charset="0"/>
                <a:ea typeface="Calibri" panose="020F0502020204030204" pitchFamily="34" charset="0"/>
              </a:rPr>
              <a:t>W uzasadnionych przypadkach student może dokonywać korekty IPS po jego zatwierdzeniu przez </a:t>
            </a:r>
            <a:r>
              <a:rPr lang="pl-PL" sz="2800" dirty="0" err="1">
                <a:effectLst/>
                <a:latin typeface="Arial" panose="020B0604020202020204" pitchFamily="34" charset="0"/>
                <a:ea typeface="Calibri" panose="020F0502020204030204" pitchFamily="34" charset="0"/>
              </a:rPr>
              <a:t>IONa</a:t>
            </a:r>
            <a:r>
              <a:rPr lang="pl-PL" sz="2800" dirty="0">
                <a:effectLst/>
                <a:latin typeface="Arial" panose="020B0604020202020204" pitchFamily="34" charset="0"/>
                <a:ea typeface="Calibri" panose="020F0502020204030204" pitchFamily="34" charset="0"/>
              </a:rPr>
              <a:t>. W celu uzyskania zgody student zobowiązany jest do:</a:t>
            </a:r>
            <a:endParaRPr lang="pl-PL" sz="2800" dirty="0">
              <a:effectLst/>
              <a:latin typeface="Calibri" panose="020F0502020204030204" pitchFamily="34" charset="0"/>
              <a:ea typeface="Calibri" panose="020F0502020204030204" pitchFamily="34" charset="0"/>
            </a:endParaRPr>
          </a:p>
          <a:p>
            <a:pPr marL="523240" indent="-342900" algn="just">
              <a:lnSpc>
                <a:spcPct val="115000"/>
              </a:lnSpc>
              <a:spcAft>
                <a:spcPts val="1000"/>
              </a:spcAft>
              <a:buAutoNum type="alphaLcPeriod"/>
            </a:pPr>
            <a:r>
              <a:rPr lang="pl-PL" sz="2800" dirty="0">
                <a:effectLst/>
                <a:latin typeface="Arial" panose="020B0604020202020204" pitchFamily="34" charset="0"/>
                <a:ea typeface="Calibri" panose="020F0502020204030204" pitchFamily="34" charset="0"/>
              </a:rPr>
              <a:t>przedłożenia zmodyfikowanego IPS Indywidualnemu opiekunowi naukowemu i uzyskania jego zgody na zmianę, co musi zostać potwierdzone własnoręcznym podpisem ION na formularzu IPS;</a:t>
            </a:r>
          </a:p>
          <a:p>
            <a:pPr marL="523240" indent="-342900" algn="just">
              <a:lnSpc>
                <a:spcPct val="115000"/>
              </a:lnSpc>
              <a:spcAft>
                <a:spcPts val="1000"/>
              </a:spcAft>
              <a:buAutoNum type="alphaLcPeriod"/>
            </a:pPr>
            <a:r>
              <a:rPr lang="pl-PL" sz="2800" dirty="0">
                <a:effectLst/>
                <a:latin typeface="Arial" panose="020B0604020202020204" pitchFamily="34" charset="0"/>
                <a:ea typeface="Calibri" panose="020F0502020204030204" pitchFamily="34" charset="0"/>
              </a:rPr>
              <a:t>przedłożenia niezwłocznie znowelizowanego indywidualnego planu studiów Kierownikowi studiów.</a:t>
            </a:r>
            <a:endParaRPr lang="pl-PL" sz="2800" dirty="0"/>
          </a:p>
          <a:p>
            <a:pPr marL="0" indent="0">
              <a:buNone/>
            </a:pPr>
            <a:endParaRPr lang="pl-PL" dirty="0">
              <a:latin typeface="Arial" panose="020B0604020202020204" pitchFamily="34" charset="0"/>
              <a:ea typeface="Roboto Condensed Light" panose="02000000000000000000" pitchFamily="2" charset="0"/>
              <a:cs typeface="Arial" panose="020B0604020202020204" pitchFamily="34"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1024122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103964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rPr>
              <a:t>IPS – skąd czerpać informacje o ofercie</a:t>
            </a: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dirty="0">
                <a:latin typeface="Arial" panose="020B0604020202020204" pitchFamily="34" charset="0"/>
                <a:ea typeface="Roboto Condensed Light" panose="02000000000000000000" pitchFamily="2" charset="0"/>
                <a:cs typeface="Arial" panose="020B0604020202020204" pitchFamily="34" charset="0"/>
              </a:rPr>
              <a:t>Każdy ION ma dostęp do rocznej oferty zajęć dla studiów II st., z podziałem na „koszyki”/grupy zajęć – przez USOS albo na stronie WH UW.</a:t>
            </a:r>
          </a:p>
          <a:p>
            <a:r>
              <a:rPr lang="pl-PL" dirty="0">
                <a:latin typeface="Arial" panose="020B0604020202020204" pitchFamily="34" charset="0"/>
                <a:ea typeface="Roboto Condensed Light" panose="02000000000000000000" pitchFamily="2" charset="0"/>
                <a:cs typeface="Arial" panose="020B0604020202020204" pitchFamily="34" charset="0"/>
              </a:rPr>
              <a:t>ION może wskazać studentowi zajęcia z oferty innych jednostek UW, które nie mają odpowiednika w ofercie WH UW.</a:t>
            </a:r>
          </a:p>
          <a:p>
            <a:r>
              <a:rPr lang="pl-PL" dirty="0">
                <a:latin typeface="Arial" panose="020B0604020202020204" pitchFamily="34" charset="0"/>
                <a:ea typeface="Roboto Condensed Light" panose="02000000000000000000" pitchFamily="2" charset="0"/>
                <a:cs typeface="Arial" panose="020B0604020202020204" pitchFamily="34" charset="0"/>
              </a:rPr>
              <a:t>Na włączenie tych zajęć do IPS musi wyrazić zgodę Kierownik studiów, akceptując IPS.</a:t>
            </a: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2771568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103964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Egzamin obszarowy</a:t>
            </a:r>
            <a:endPar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446252"/>
            <a:ext cx="10896127" cy="507709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sz="2000" dirty="0">
                <a:latin typeface="Arial" panose="020B0604020202020204" pitchFamily="34" charset="0"/>
                <a:cs typeface="Arial" panose="020B0604020202020204" pitchFamily="34" charset="0"/>
              </a:rPr>
              <a:t>Egzamin sprawdza wiedzę z szeroko rozumianej problematyki związanej z obszarem i epoką, do której należy projekt magisterski, a także umiejętność samodzielnego uczenia się, śledzenia literatury przedmiotu, krytycznej oceny opracowań.</a:t>
            </a:r>
          </a:p>
          <a:p>
            <a:r>
              <a:rPr lang="pl-PL" sz="2000" dirty="0">
                <a:latin typeface="Arial" panose="020B0604020202020204" pitchFamily="34" charset="0"/>
                <a:cs typeface="Arial" panose="020B0604020202020204" pitchFamily="34" charset="0"/>
              </a:rPr>
              <a:t>ION wybiera egzaminatora (co najmniej ze stopniem doktora) w porozumieniu ze studentem nie później niż w III semestrze studiów. Nie powinna to być osoba, która będzie recenzentem pracy magisterskiej. W sytuacjach wyjątkowych (kiedy nie ma osoby, która zajmuje się problematyką zbliżoną do zainteresowań studenta), </a:t>
            </a:r>
            <a:r>
              <a:rPr lang="pl-PL" sz="2000" dirty="0" err="1">
                <a:latin typeface="Arial" panose="020B0604020202020204" pitchFamily="34" charset="0"/>
                <a:cs typeface="Arial" panose="020B0604020202020204" pitchFamily="34" charset="0"/>
              </a:rPr>
              <a:t>ION</a:t>
            </a:r>
            <a:r>
              <a:rPr lang="pl-PL" sz="2000" dirty="0">
                <a:latin typeface="Arial" panose="020B0604020202020204" pitchFamily="34" charset="0"/>
                <a:cs typeface="Arial" panose="020B0604020202020204" pitchFamily="34" charset="0"/>
              </a:rPr>
              <a:t> lub promotor może być egzaminatorem. Należy jednak tego unikać.</a:t>
            </a:r>
          </a:p>
          <a:p>
            <a:r>
              <a:rPr lang="pl-PL" sz="2000" dirty="0">
                <a:latin typeface="Arial" panose="020B0604020202020204" pitchFamily="34" charset="0"/>
                <a:cs typeface="Arial" panose="020B0604020202020204" pitchFamily="34" charset="0"/>
              </a:rPr>
              <a:t>Egzaminator, w porozumieniu z ION, wyznacza zakres egzaminu, czyli 3-5 zagadnień egzaminacyjnych związanych z wybranym przez studenta jako wiodący obszarem badawczym (epoka i dziedzina historyczna). Student samodzielnie wyszukuje i dobiera lektury dotyczące wskazanych zagadnień egzaminacyjnych.</a:t>
            </a:r>
          </a:p>
          <a:p>
            <a:r>
              <a:rPr lang="pl-PL" sz="2000" dirty="0">
                <a:latin typeface="Arial" panose="020B0604020202020204" pitchFamily="34" charset="0"/>
                <a:cs typeface="Arial" panose="020B0604020202020204" pitchFamily="34" charset="0"/>
              </a:rPr>
              <a:t>Do egzaminu student może przystąpić najwcześniej w IV semestrze studiów.</a:t>
            </a:r>
          </a:p>
          <a:p>
            <a:r>
              <a:rPr lang="pl-PL" sz="2000" dirty="0">
                <a:latin typeface="Arial" panose="020B0604020202020204" pitchFamily="34" charset="0"/>
                <a:cs typeface="Arial" panose="020B0604020202020204" pitchFamily="34" charset="0"/>
              </a:rPr>
              <a:t>Ogólne zasady przeprowadzenia egzaminu reguluje uchwała </a:t>
            </a:r>
            <a:r>
              <a:rPr lang="pl-PL" sz="2000">
                <a:latin typeface="Arial" panose="020B0604020202020204" pitchFamily="34" charset="0"/>
                <a:cs typeface="Arial" panose="020B0604020202020204" pitchFamily="34" charset="0"/>
              </a:rPr>
              <a:t>Rady Dydaktycznej.</a:t>
            </a:r>
            <a:endParaRPr lang="pl-PL" sz="2000" dirty="0">
              <a:latin typeface="Arial" panose="020B0604020202020204" pitchFamily="34" charset="0"/>
              <a:cs typeface="Arial" panose="020B0604020202020204" pitchFamily="34" charset="0"/>
            </a:endParaRPr>
          </a:p>
          <a:p>
            <a:pPr marL="0" indent="0">
              <a:buNone/>
            </a:pPr>
            <a:endParaRPr lang="pl-PL" dirty="0">
              <a:latin typeface="Arial" panose="020B0604020202020204" pitchFamily="34" charset="0"/>
              <a:ea typeface="Roboto Condensed Light" panose="02000000000000000000" pitchFamily="2" charset="0"/>
              <a:cs typeface="Arial" panose="020B0604020202020204" pitchFamily="34"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148625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rPr>
              <a:t>Kim jest Indywidualny opiekun naukowy</a:t>
            </a:r>
          </a:p>
        </p:txBody>
      </p:sp>
      <p:sp>
        <p:nvSpPr>
          <p:cNvPr id="14" name="Symbol zastępczy zawartości 2"/>
          <p:cNvSpPr txBox="1">
            <a:spLocks/>
          </p:cNvSpPr>
          <p:nvPr/>
        </p:nvSpPr>
        <p:spPr>
          <a:xfrm>
            <a:off x="311260" y="1565086"/>
            <a:ext cx="10859503"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sz="2400" dirty="0">
                <a:effectLst/>
                <a:latin typeface="Arial" panose="020B0604020202020204" pitchFamily="34" charset="0"/>
                <a:ea typeface="Roboto Condensed" panose="020B0604020202020204" pitchFamily="2" charset="0"/>
                <a:cs typeface="Arial" panose="020B0604020202020204" pitchFamily="34" charset="0"/>
              </a:rPr>
              <a:t>Opiekunem naukowym jest z zasady promotor pracy magisterskiej. </a:t>
            </a:r>
          </a:p>
          <a:p>
            <a:r>
              <a:rPr lang="pl-PL" sz="2400" dirty="0">
                <a:effectLst/>
                <a:latin typeface="Arial" panose="020B0604020202020204" pitchFamily="34" charset="0"/>
                <a:ea typeface="Roboto Condensed" panose="020B0604020202020204" pitchFamily="2" charset="0"/>
                <a:cs typeface="Arial" panose="020B0604020202020204" pitchFamily="34" charset="0"/>
              </a:rPr>
              <a:t>W przypadku, gdy promotor zadeklaruje, że nie podejmuje się pełnić funkcji indywidualnego opiekuna naukowego, opiekunem może być inny pracownik naukowy lub dydaktyczny WH UW ze stopniem co najmniej doktora. W przypadku niepodjęcia przez promotora pracy magisterskiej funkcji indywidualnego opiekuna naukowego studenta, student jest zobowiązany uzyskać zgodę na piśmie innego pracownika naukowego lub dydaktycznego ze stopniem co najmniej doktora na objęcie funkcji jego indywidualnego opiekuna naukowego. </a:t>
            </a:r>
          </a:p>
          <a:p>
            <a:r>
              <a:rPr lang="pl-PL" sz="2400" dirty="0">
                <a:effectLst/>
                <a:latin typeface="Arial" panose="020B0604020202020204" pitchFamily="34" charset="0"/>
                <a:ea typeface="Roboto Condensed" panose="020B0604020202020204" pitchFamily="2" charset="0"/>
                <a:cs typeface="Arial" panose="020B0604020202020204" pitchFamily="34" charset="0"/>
              </a:rPr>
              <a:t>Pracownik naukowy lub dydaktyczny WH UW podejmuje obowiązki indywidualnego opiekuna naukowego studenta za zgodą promotora jego pracy magisterskiej i KJD</a:t>
            </a:r>
            <a:r>
              <a:rPr lang="pl-PL" sz="2400" dirty="0">
                <a:effectLst/>
                <a:latin typeface="Arial" panose="020B0604020202020204" pitchFamily="34" charset="0"/>
                <a:ea typeface="Calibri" panose="020F0502020204030204" pitchFamily="34" charset="0"/>
                <a:cs typeface="Arial" panose="020B0604020202020204" pitchFamily="34" charset="0"/>
              </a:rPr>
              <a:t>.</a:t>
            </a: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105230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rPr>
              <a:t>Główne problemy współpracy z ION zgłaszane przez studentów</a:t>
            </a:r>
          </a:p>
        </p:txBody>
      </p:sp>
      <p:sp>
        <p:nvSpPr>
          <p:cNvPr id="14" name="Symbol zastępczy zawartości 2"/>
          <p:cNvSpPr txBox="1">
            <a:spLocks/>
          </p:cNvSpPr>
          <p:nvPr/>
        </p:nvSpPr>
        <p:spPr>
          <a:xfrm>
            <a:off x="958392" y="1565086"/>
            <a:ext cx="10212371"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extLst>
                <p:ext uri="{D42A27DB-BD31-4B8C-83A1-F6EECF244321}">
                  <p14:modId xmlns:p14="http://schemas.microsoft.com/office/powerpoint/2010/main" val="989466093"/>
                </p:ext>
              </p:extLst>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3" imgW="612010" imgH="393145" progId="CorelDraw.Graphic.21">
                    <p:embed/>
                  </p:oleObj>
                </mc:Choice>
                <mc:Fallback>
                  <p:oleObj name="CorelDRAW" r:id="rId3" imgW="612010" imgH="393145" progId="CorelDraw.Graphic.21">
                    <p:embed/>
                    <p:pic>
                      <p:nvPicPr>
                        <p:cNvPr id="0" name=""/>
                        <p:cNvPicPr/>
                        <p:nvPr/>
                      </p:nvPicPr>
                      <p:blipFill>
                        <a:blip r:embed="rId4"/>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extLst>
                <p:ext uri="{D42A27DB-BD31-4B8C-83A1-F6EECF244321}">
                  <p14:modId xmlns:p14="http://schemas.microsoft.com/office/powerpoint/2010/main" val="3442350330"/>
                </p:ext>
              </p:extLst>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5" imgW="612010" imgH="393145" progId="CorelDraw.Graphic.21">
                    <p:embed/>
                  </p:oleObj>
                </mc:Choice>
                <mc:Fallback>
                  <p:oleObj name="CorelDRAW" r:id="rId5" imgW="612010" imgH="393145" progId="CorelDraw.Graphic.21">
                    <p:embed/>
                    <p:pic>
                      <p:nvPicPr>
                        <p:cNvPr id="0" name=""/>
                        <p:cNvPicPr/>
                        <p:nvPr/>
                      </p:nvPicPr>
                      <p:blipFill>
                        <a:blip r:embed="rId4"/>
                        <a:stretch>
                          <a:fillRect/>
                        </a:stretch>
                      </p:blipFill>
                      <p:spPr>
                        <a:xfrm>
                          <a:off x="11435980" y="6298097"/>
                          <a:ext cx="481384" cy="310406"/>
                        </a:xfrm>
                        <a:prstGeom prst="rect">
                          <a:avLst/>
                        </a:prstGeom>
                      </p:spPr>
                    </p:pic>
                  </p:oleObj>
                </mc:Fallback>
              </mc:AlternateContent>
            </a:graphicData>
          </a:graphic>
        </p:graphicFrame>
      </p:grpSp>
      <p:sp>
        <p:nvSpPr>
          <p:cNvPr id="2" name="pole tekstowe 1">
            <a:extLst>
              <a:ext uri="{FF2B5EF4-FFF2-40B4-BE49-F238E27FC236}">
                <a16:creationId xmlns:a16="http://schemas.microsoft.com/office/drawing/2014/main" id="{BD959AB3-D20F-4008-B544-DEA87DA4692A}"/>
              </a:ext>
            </a:extLst>
          </p:cNvPr>
          <p:cNvSpPr txBox="1"/>
          <p:nvPr/>
        </p:nvSpPr>
        <p:spPr>
          <a:xfrm>
            <a:off x="551952" y="1499412"/>
            <a:ext cx="10381674" cy="5539978"/>
          </a:xfrm>
          <a:prstGeom prst="rect">
            <a:avLst/>
          </a:prstGeom>
          <a:noFill/>
        </p:spPr>
        <p:txBody>
          <a:bodyPr wrap="square" rtlCol="0">
            <a:spAutoFit/>
          </a:bodyPr>
          <a:lstStyle/>
          <a:p>
            <a:pPr marL="285750" indent="-285750">
              <a:buFont typeface="Arial" panose="020B0604020202020204" pitchFamily="34" charset="0"/>
              <a:buChar char="•"/>
            </a:pPr>
            <a:r>
              <a:rPr lang="pl-PL" sz="2800" dirty="0">
                <a:latin typeface="Arial" panose="020B0604020202020204" pitchFamily="34" charset="0"/>
                <a:cs typeface="Arial" panose="020B0604020202020204" pitchFamily="34" charset="0"/>
              </a:rPr>
              <a:t>Indywidualni opiekunowie naukowi nie znają programu studiów, procedury tworzenia IPS, harmonogramu jego zatwierdzania oraz zasad rozliczania.</a:t>
            </a:r>
          </a:p>
          <a:p>
            <a:pPr marL="285750" indent="-285750">
              <a:buFont typeface="Arial" panose="020B0604020202020204" pitchFamily="34" charset="0"/>
              <a:buChar char="•"/>
            </a:pPr>
            <a:r>
              <a:rPr lang="pl-PL" sz="2800" dirty="0">
                <a:latin typeface="Arial" panose="020B0604020202020204" pitchFamily="34" charset="0"/>
                <a:cs typeface="Arial" panose="020B0604020202020204" pitchFamily="34" charset="0"/>
              </a:rPr>
              <a:t>Indywidualni opiekunowie naukowi ograniczają się do kwestii formalnych (podpis na formularzu) – studenci przy układaniu IPS są pozostawieni sami sobie. </a:t>
            </a:r>
            <a:r>
              <a:rPr lang="pl-PL" sz="2800" dirty="0" err="1">
                <a:latin typeface="Arial" panose="020B0604020202020204" pitchFamily="34" charset="0"/>
                <a:cs typeface="Arial" panose="020B0604020202020204" pitchFamily="34" charset="0"/>
              </a:rPr>
              <a:t>IONowie</a:t>
            </a:r>
            <a:r>
              <a:rPr lang="pl-PL" sz="2800" dirty="0">
                <a:latin typeface="Arial" panose="020B0604020202020204" pitchFamily="34" charset="0"/>
                <a:cs typeface="Arial" panose="020B0604020202020204" pitchFamily="34" charset="0"/>
              </a:rPr>
              <a:t> nie znają oferty dydaktycznej WH dla II st., nie potrafią doradzić, jakie zajęcia wybrać.</a:t>
            </a:r>
          </a:p>
          <a:p>
            <a:pPr marL="285750" indent="-285750">
              <a:buFont typeface="Arial" panose="020B0604020202020204" pitchFamily="34" charset="0"/>
              <a:buChar char="•"/>
            </a:pPr>
            <a:r>
              <a:rPr lang="pl-PL" sz="2800" dirty="0">
                <a:latin typeface="Arial" panose="020B0604020202020204" pitchFamily="34" charset="0"/>
                <a:cs typeface="Arial" panose="020B0604020202020204" pitchFamily="34" charset="0"/>
              </a:rPr>
              <a:t>Indywidualni opiekunowie naukowi skupiają się wyłącznie na opiece nad przygotowaniem pracy magisterskiej w ramach seminarium, ponieważ nie znają obowiązków spoczywających na </a:t>
            </a:r>
            <a:r>
              <a:rPr lang="pl-PL" sz="2800" dirty="0" err="1">
                <a:latin typeface="Arial" panose="020B0604020202020204" pitchFamily="34" charset="0"/>
                <a:cs typeface="Arial" panose="020B0604020202020204" pitchFamily="34" charset="0"/>
              </a:rPr>
              <a:t>ION</a:t>
            </a:r>
            <a:r>
              <a:rPr lang="pl-PL" sz="2800" dirty="0">
                <a:latin typeface="Arial" panose="020B0604020202020204" pitchFamily="34" charset="0"/>
                <a:cs typeface="Arial" panose="020B0604020202020204" pitchFamily="34" charset="0"/>
              </a:rPr>
              <a:t> zgodnie z programem studiów.</a:t>
            </a:r>
          </a:p>
          <a:p>
            <a:endParaRPr lang="pl-PL" dirty="0"/>
          </a:p>
        </p:txBody>
      </p:sp>
    </p:spTree>
    <p:extLst>
      <p:ext uri="{BB962C8B-B14F-4D97-AF65-F5344CB8AC3E}">
        <p14:creationId xmlns:p14="http://schemas.microsoft.com/office/powerpoint/2010/main" val="424047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Indywidualny opiekun naukowy jako tutor</a:t>
            </a:r>
            <a:endPar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l-PL" dirty="0">
              <a:latin typeface="Arial" panose="020B0604020202020204" pitchFamily="34" charset="0"/>
              <a:ea typeface="Roboto Condensed Light" panose="02000000000000000000" pitchFamily="2" charset="0"/>
              <a:cs typeface="Arial" panose="020B0604020202020204" pitchFamily="34"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
        <p:nvSpPr>
          <p:cNvPr id="2" name="pole tekstowe 1">
            <a:extLst>
              <a:ext uri="{FF2B5EF4-FFF2-40B4-BE49-F238E27FC236}">
                <a16:creationId xmlns:a16="http://schemas.microsoft.com/office/drawing/2014/main" id="{6AD269EB-D89D-423A-B31A-87275E13645E}"/>
              </a:ext>
            </a:extLst>
          </p:cNvPr>
          <p:cNvSpPr txBox="1"/>
          <p:nvPr/>
        </p:nvSpPr>
        <p:spPr>
          <a:xfrm>
            <a:off x="311260" y="1691255"/>
            <a:ext cx="10884028" cy="4832092"/>
          </a:xfrm>
          <a:prstGeom prst="rect">
            <a:avLst/>
          </a:prstGeom>
          <a:noFill/>
        </p:spPr>
        <p:txBody>
          <a:bodyPr wrap="square" rtlCol="0">
            <a:spAutoFit/>
          </a:bodyPr>
          <a:lstStyle/>
          <a:p>
            <a:pPr marL="457200" indent="-457200">
              <a:buFont typeface="Arial" panose="020B0604020202020204" pitchFamily="34" charset="0"/>
              <a:buChar char="•"/>
            </a:pPr>
            <a:r>
              <a:rPr lang="pl-PL" sz="2800" dirty="0">
                <a:latin typeface="Arial" panose="020B0604020202020204" pitchFamily="34" charset="0"/>
                <a:cs typeface="Arial" panose="020B0604020202020204" pitchFamily="34" charset="0"/>
              </a:rPr>
              <a:t>Opieka </a:t>
            </a:r>
            <a:r>
              <a:rPr lang="pl-PL" sz="2800" dirty="0" err="1">
                <a:latin typeface="Arial" panose="020B0604020202020204" pitchFamily="34" charset="0"/>
                <a:cs typeface="Arial" panose="020B0604020202020204" pitchFamily="34" charset="0"/>
              </a:rPr>
              <a:t>IONa</a:t>
            </a:r>
            <a:r>
              <a:rPr lang="pl-PL" sz="2800" dirty="0">
                <a:latin typeface="Arial" panose="020B0604020202020204" pitchFamily="34" charset="0"/>
                <a:cs typeface="Arial" panose="020B0604020202020204" pitchFamily="34" charset="0"/>
              </a:rPr>
              <a:t>/promotora nad studentem ma charakter </a:t>
            </a:r>
            <a:r>
              <a:rPr lang="pl-PL" sz="2800" dirty="0" err="1">
                <a:latin typeface="Arial" panose="020B0604020202020204" pitchFamily="34" charset="0"/>
                <a:cs typeface="Arial" panose="020B0604020202020204" pitchFamily="34" charset="0"/>
              </a:rPr>
              <a:t>tutoringu</a:t>
            </a:r>
            <a:r>
              <a:rPr lang="pl-PL" sz="2800" dirty="0">
                <a:latin typeface="Arial" panose="020B0604020202020204" pitchFamily="34" charset="0"/>
                <a:cs typeface="Arial" panose="020B0604020202020204" pitchFamily="34" charset="0"/>
              </a:rPr>
              <a:t> wykraczającego poza sprawowanie opieki nad przygotowaniem pracy magisterskiej.</a:t>
            </a:r>
          </a:p>
          <a:p>
            <a:pPr marL="457200" indent="-457200">
              <a:buFont typeface="Arial" panose="020B0604020202020204" pitchFamily="34" charset="0"/>
              <a:buChar char="•"/>
            </a:pPr>
            <a:endParaRPr lang="pl-PL"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pl-PL" sz="2800" dirty="0">
                <a:latin typeface="Arial" panose="020B0604020202020204" pitchFamily="34" charset="0"/>
                <a:cs typeface="Arial" panose="020B0604020202020204" pitchFamily="34" charset="0"/>
              </a:rPr>
              <a:t>ION towarzyszy studentowi w czasie dwóch lat studiów w planowaniu i realizacji planu studiów – rozwoju naukowym.</a:t>
            </a:r>
          </a:p>
          <a:p>
            <a:pPr marL="457200" indent="-457200">
              <a:buFont typeface="Arial" panose="020B0604020202020204" pitchFamily="34" charset="0"/>
              <a:buChar char="•"/>
            </a:pPr>
            <a:endParaRPr lang="pl-PL"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pl-PL" sz="2800" dirty="0">
                <a:latin typeface="Arial" panose="020B0604020202020204" pitchFamily="34" charset="0"/>
                <a:cs typeface="Arial" panose="020B0604020202020204" pitchFamily="34" charset="0"/>
              </a:rPr>
              <a:t>Istotna jest indywidualna relacja ze studentem – regularne spotkania konsultacyjne dotyczące różnych aspektów jego pracy, nie tylko pracy magisterskiej. Podstawowe znaczenie ma informacja zwrotna. </a:t>
            </a:r>
          </a:p>
        </p:txBody>
      </p:sp>
    </p:spTree>
    <p:extLst>
      <p:ext uri="{BB962C8B-B14F-4D97-AF65-F5344CB8AC3E}">
        <p14:creationId xmlns:p14="http://schemas.microsoft.com/office/powerpoint/2010/main" val="239000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Zadania Indywidualnego opiekuna naukowego</a:t>
            </a:r>
            <a:endPar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23240" indent="-342900" algn="just">
              <a:lnSpc>
                <a:spcPct val="100000"/>
              </a:lnSpc>
              <a:spcAft>
                <a:spcPts val="1000"/>
              </a:spcAft>
              <a:buFont typeface="Wingdings" panose="05000000000000000000" pitchFamily="2" charset="2"/>
              <a:buChar char="§"/>
            </a:pPr>
            <a:r>
              <a:rPr lang="pl-PL" sz="2000" dirty="0">
                <a:latin typeface="Arial" panose="020B0604020202020204" pitchFamily="34" charset="0"/>
                <a:ea typeface="Calibri" panose="020F0502020204030204" pitchFamily="34" charset="0"/>
              </a:rPr>
              <a:t>U</a:t>
            </a:r>
            <a:r>
              <a:rPr lang="pl-PL" sz="2000" dirty="0">
                <a:effectLst/>
                <a:latin typeface="Arial" panose="020B0604020202020204" pitchFamily="34" charset="0"/>
                <a:ea typeface="Calibri" panose="020F0502020204030204" pitchFamily="34" charset="0"/>
              </a:rPr>
              <a:t>dzielenie studentowi merytorycznego wsparcia w sprecyzowaniu problematyki badawczej, którą student chce zgłębiać;</a:t>
            </a:r>
          </a:p>
          <a:p>
            <a:pPr marL="523240" indent="-342900" algn="just">
              <a:lnSpc>
                <a:spcPct val="100000"/>
              </a:lnSpc>
              <a:spcAft>
                <a:spcPts val="1000"/>
              </a:spcAft>
              <a:buFont typeface="Wingdings" panose="05000000000000000000" pitchFamily="2" charset="2"/>
              <a:buChar char="§"/>
            </a:pPr>
            <a:r>
              <a:rPr lang="pl-PL" sz="2000" dirty="0">
                <a:latin typeface="Arial" panose="020B0604020202020204" pitchFamily="34" charset="0"/>
                <a:ea typeface="Calibri" panose="020F0502020204030204" pitchFamily="34" charset="0"/>
              </a:rPr>
              <a:t>U</a:t>
            </a:r>
            <a:r>
              <a:rPr lang="pl-PL" sz="2000" dirty="0">
                <a:effectLst/>
                <a:latin typeface="Arial" panose="020B0604020202020204" pitchFamily="34" charset="0"/>
                <a:ea typeface="Calibri" panose="020F0502020204030204" pitchFamily="34" charset="0"/>
              </a:rPr>
              <a:t>dzielenie studentowi merytorycznego wsparcia w dokonaniu wyboru zajęć, które zostaną włączone do jego indywidualnego planu studiów (IPS);</a:t>
            </a:r>
            <a:endParaRPr lang="pl-PL" sz="2000" dirty="0">
              <a:effectLst/>
              <a:latin typeface="Calibri" panose="020F0502020204030204" pitchFamily="34" charset="0"/>
              <a:ea typeface="Calibri" panose="020F0502020204030204" pitchFamily="34" charset="0"/>
            </a:endParaRPr>
          </a:p>
          <a:p>
            <a:pPr marL="523240" indent="-342900" algn="just">
              <a:lnSpc>
                <a:spcPct val="100000"/>
              </a:lnSpc>
              <a:spcAft>
                <a:spcPts val="1000"/>
              </a:spcAft>
              <a:buFont typeface="Wingdings" panose="05000000000000000000" pitchFamily="2" charset="2"/>
              <a:buChar char="§"/>
            </a:pPr>
            <a:r>
              <a:rPr lang="pl-PL" sz="2000" dirty="0">
                <a:latin typeface="Arial" panose="020B0604020202020204" pitchFamily="34" charset="0"/>
                <a:ea typeface="Calibri" panose="020F0502020204030204" pitchFamily="34" charset="0"/>
              </a:rPr>
              <a:t>U</a:t>
            </a:r>
            <a:r>
              <a:rPr lang="pl-PL" sz="2000" dirty="0">
                <a:effectLst/>
                <a:latin typeface="Arial" panose="020B0604020202020204" pitchFamily="34" charset="0"/>
                <a:ea typeface="Calibri" panose="020F0502020204030204" pitchFamily="34" charset="0"/>
              </a:rPr>
              <a:t>dzielenie studentowi merytorycznego wsparcia w skonstruowaniu indywidualnego planu studiów (IPS);</a:t>
            </a:r>
            <a:endParaRPr lang="pl-PL" sz="2000" dirty="0">
              <a:effectLst/>
              <a:latin typeface="Calibri" panose="020F0502020204030204" pitchFamily="34" charset="0"/>
              <a:ea typeface="Calibri" panose="020F0502020204030204" pitchFamily="34" charset="0"/>
            </a:endParaRPr>
          </a:p>
          <a:p>
            <a:pPr marL="523240" indent="-342900" algn="just">
              <a:lnSpc>
                <a:spcPct val="100000"/>
              </a:lnSpc>
              <a:spcAft>
                <a:spcPts val="1000"/>
              </a:spcAft>
              <a:buFont typeface="Wingdings" panose="05000000000000000000" pitchFamily="2" charset="2"/>
              <a:buChar char="§"/>
            </a:pPr>
            <a:r>
              <a:rPr lang="pl-PL" sz="2000" dirty="0">
                <a:effectLst/>
                <a:latin typeface="Arial" panose="020B0604020202020204" pitchFamily="34" charset="0"/>
                <a:ea typeface="Calibri" panose="020F0502020204030204" pitchFamily="34" charset="0"/>
              </a:rPr>
              <a:t>Zatwierdzenie indywidualnego planu studiów (IPS) studenta i potwierdzenie tego własnoręcznym podpisem na formularzu.</a:t>
            </a:r>
            <a:endParaRPr lang="pl-PL" sz="2000" dirty="0">
              <a:effectLst/>
              <a:latin typeface="Calibri" panose="020F0502020204030204" pitchFamily="34" charset="0"/>
              <a:ea typeface="Calibri" panose="020F0502020204030204" pitchFamily="34" charset="0"/>
            </a:endParaRPr>
          </a:p>
          <a:p>
            <a:pPr marL="523240" indent="-342900" algn="just">
              <a:lnSpc>
                <a:spcPct val="100000"/>
              </a:lnSpc>
              <a:spcAft>
                <a:spcPts val="1000"/>
              </a:spcAft>
              <a:buFont typeface="Wingdings" panose="05000000000000000000" pitchFamily="2" charset="2"/>
              <a:buChar char="§"/>
            </a:pPr>
            <a:r>
              <a:rPr lang="pl-PL" sz="2000" dirty="0">
                <a:effectLst/>
                <a:latin typeface="Arial" panose="020B0604020202020204" pitchFamily="34" charset="0"/>
                <a:ea typeface="Calibri" panose="020F0502020204030204" pitchFamily="34" charset="0"/>
              </a:rPr>
              <a:t>Opiniowanie i zatwierdzanie zmian w indywidualnym planie studiów studenta pozostającego pod jego opieką.</a:t>
            </a:r>
          </a:p>
          <a:p>
            <a:pPr marL="523240" indent="-342900" algn="just">
              <a:lnSpc>
                <a:spcPct val="100000"/>
              </a:lnSpc>
              <a:spcAft>
                <a:spcPts val="1000"/>
              </a:spcAft>
              <a:buFont typeface="Wingdings" panose="05000000000000000000" pitchFamily="2" charset="2"/>
              <a:buChar char="§"/>
            </a:pPr>
            <a:r>
              <a:rPr lang="pl-PL" sz="2000" dirty="0">
                <a:latin typeface="Arial" panose="020B0604020202020204" pitchFamily="34" charset="0"/>
                <a:ea typeface="Calibri" panose="020F0502020204030204" pitchFamily="34" charset="0"/>
              </a:rPr>
              <a:t>Wskazanie egzaminatora, który przeprowadzi egzamin obszarowy na II roku studiów.</a:t>
            </a:r>
            <a:endParaRPr lang="pl-PL" sz="2000" dirty="0">
              <a:effectLst/>
              <a:latin typeface="Calibri" panose="020F0502020204030204" pitchFamily="34" charset="0"/>
              <a:ea typeface="Calibri" panose="020F0502020204030204" pitchFamily="34"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234328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Oświadczenie </a:t>
            </a:r>
            <a:r>
              <a:rPr lang="pl-PL" dirty="0" err="1">
                <a:latin typeface="Arial" panose="020B0604020202020204" pitchFamily="34" charset="0"/>
                <a:cs typeface="Arial" panose="020B0604020202020204" pitchFamily="34" charset="0"/>
              </a:rPr>
              <a:t>IONa</a:t>
            </a:r>
            <a:endPar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endParaRPr>
          </a:p>
        </p:txBody>
      </p:sp>
      <p:sp>
        <p:nvSpPr>
          <p:cNvPr id="14" name="Symbol zastępczy zawartości 2"/>
          <p:cNvSpPr txBox="1">
            <a:spLocks/>
          </p:cNvSpPr>
          <p:nvPr/>
        </p:nvSpPr>
        <p:spPr>
          <a:xfrm>
            <a:off x="958392" y="1565086"/>
            <a:ext cx="10212371"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sz="2800" dirty="0">
                <a:effectLst/>
                <a:latin typeface="Arial" panose="020B0604020202020204" pitchFamily="34" charset="0"/>
                <a:ea typeface="Calibri" panose="020F0502020204030204" pitchFamily="34" charset="0"/>
              </a:rPr>
              <a:t>Przyjmuję funkcję indywidualnego opiekuna naukowego studenta …………..                            ………………………………………………………..(</a:t>
            </a:r>
            <a:r>
              <a:rPr lang="pl-PL" sz="2800" i="1" dirty="0">
                <a:effectLst/>
                <a:latin typeface="Arial" panose="020B0604020202020204" pitchFamily="34" charset="0"/>
                <a:ea typeface="Calibri" panose="020F0502020204030204" pitchFamily="34" charset="0"/>
              </a:rPr>
              <a:t>imię i nazwisko, numer indeksu</a:t>
            </a:r>
            <a:r>
              <a:rPr lang="pl-PL" sz="2800" dirty="0">
                <a:effectLst/>
                <a:latin typeface="Arial" panose="020B0604020202020204" pitchFamily="34" charset="0"/>
                <a:ea typeface="Calibri" panose="020F0502020204030204" pitchFamily="34" charset="0"/>
              </a:rPr>
              <a:t>) w ramach programu studiów magisterskich na kierunku historia, w latach ………………………(</a:t>
            </a:r>
            <a:r>
              <a:rPr lang="pl-PL" sz="2800" i="1" dirty="0">
                <a:effectLst/>
                <a:latin typeface="Arial" panose="020B0604020202020204" pitchFamily="34" charset="0"/>
                <a:ea typeface="Calibri" panose="020F0502020204030204" pitchFamily="34" charset="0"/>
              </a:rPr>
              <a:t>rok akademicki rozpoczęcia i przewidywanego zakończenia studiów</a:t>
            </a:r>
            <a:r>
              <a:rPr lang="pl-PL" sz="2800" dirty="0">
                <a:effectLst/>
                <a:latin typeface="Arial" panose="020B0604020202020204" pitchFamily="34" charset="0"/>
                <a:ea typeface="Calibri" panose="020F0502020204030204" pitchFamily="34" charset="0"/>
              </a:rPr>
              <a:t>).</a:t>
            </a:r>
            <a:endParaRPr lang="pl-PL" sz="2800" dirty="0">
              <a:effectLst/>
              <a:latin typeface="Calibri" panose="020F0502020204030204" pitchFamily="34" charset="0"/>
              <a:ea typeface="Calibri" panose="020F0502020204030204" pitchFamily="34"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221295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Wybór </a:t>
            </a:r>
            <a:r>
              <a:rPr lang="pl-PL" dirty="0" err="1">
                <a:latin typeface="Arial" panose="020B0604020202020204" pitchFamily="34" charset="0"/>
                <a:cs typeface="Arial" panose="020B0604020202020204" pitchFamily="34" charset="0"/>
              </a:rPr>
              <a:t>IONa</a:t>
            </a:r>
            <a:r>
              <a:rPr lang="pl-PL" dirty="0">
                <a:latin typeface="Arial" panose="020B0604020202020204" pitchFamily="34" charset="0"/>
                <a:cs typeface="Arial" panose="020B0604020202020204" pitchFamily="34" charset="0"/>
              </a:rPr>
              <a:t> przez studenta</a:t>
            </a:r>
            <a:endParaRPr lang="pl-PL" dirty="0">
              <a:solidFill>
                <a:srgbClr val="2A3755"/>
              </a:solidFill>
              <a:latin typeface="Arial" panose="020B0604020202020204" pitchFamily="34" charset="0"/>
              <a:ea typeface="Roboto Condensed"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sz="3200" dirty="0">
                <a:effectLst/>
                <a:latin typeface="Arial" panose="020B0604020202020204" pitchFamily="34" charset="0"/>
                <a:ea typeface="Calibri" panose="020F0502020204030204" pitchFamily="34" charset="0"/>
                <a:cs typeface="Arial" panose="020B0604020202020204" pitchFamily="34" charset="0"/>
              </a:rPr>
              <a:t>Student rozpoczynający studia jest zobowiązany w pierwszym semestrze studiów (semestr zimowy I roku studiów), najpóźniej do 1 grudnia, wybrać indywidualnego opiekuna naukowego i uzyskać jego zgodę na pełnienie tej funkcji.</a:t>
            </a:r>
          </a:p>
          <a:p>
            <a:r>
              <a:rPr lang="pl-PL" sz="3200" dirty="0">
                <a:effectLst/>
                <a:latin typeface="Arial" panose="020B0604020202020204" pitchFamily="34" charset="0"/>
                <a:ea typeface="Calibri" panose="020F0502020204030204" pitchFamily="34" charset="0"/>
                <a:cs typeface="Arial" panose="020B0604020202020204" pitchFamily="34" charset="0"/>
              </a:rPr>
              <a:t>Student ma obowiązek podać do wiadomości Kierownika studiów II st. imię i nazwisko promotora – indywidualnego opiekuna naukowego bądź nazwiska promotora i indywidualnego opiekuna naukowego w pierwszym semestrze I roku studiów, najpóźniej do dnia 1 grudnia.</a:t>
            </a: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180063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Do czego służy IPS</a:t>
            </a:r>
            <a:endParaRPr lang="pl-PL" dirty="0">
              <a:solidFill>
                <a:srgbClr val="2A3755"/>
              </a:solidFill>
              <a:latin typeface="Arial" panose="020B0604020202020204" pitchFamily="34" charset="0"/>
              <a:ea typeface="Roboto Condensed Medium"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sz="2400" dirty="0">
                <a:latin typeface="Arial" panose="020B0604020202020204" pitchFamily="34" charset="0"/>
                <a:ea typeface="Calibri" panose="020F0502020204030204" pitchFamily="34" charset="0"/>
              </a:rPr>
              <a:t>IPS wyznacza ścieżkę studiów studenta – powinien odpowiadać jego zainteresowaniom, a także być tak ułożony, aby student doskonalił te umiejętności, które są potrzebne do realizacji projektu badawczego, jakim jest praca magisterska.</a:t>
            </a:r>
            <a:endParaRPr lang="pl-PL" sz="2400" dirty="0">
              <a:effectLst/>
              <a:latin typeface="Arial" panose="020B0604020202020204" pitchFamily="34" charset="0"/>
              <a:ea typeface="Calibri" panose="020F0502020204030204" pitchFamily="34" charset="0"/>
            </a:endParaRPr>
          </a:p>
          <a:p>
            <a:r>
              <a:rPr lang="pl-PL" sz="2400" dirty="0">
                <a:effectLst/>
                <a:latin typeface="Arial" panose="020B0604020202020204" pitchFamily="34" charset="0"/>
                <a:ea typeface="Calibri" panose="020F0502020204030204" pitchFamily="34" charset="0"/>
              </a:rPr>
              <a:t>Student jest zobowiązany opracować indywidualny plan studiów we współpracy z indywidualnym opiekunem naukowym do </a:t>
            </a:r>
            <a:r>
              <a:rPr lang="pl-PL" sz="2400" dirty="0">
                <a:latin typeface="Arial" panose="020B0604020202020204" pitchFamily="34" charset="0"/>
                <a:ea typeface="Calibri" panose="020F0502020204030204" pitchFamily="34" charset="0"/>
              </a:rPr>
              <a:t>1</a:t>
            </a:r>
            <a:r>
              <a:rPr lang="pl-PL" sz="2400" dirty="0">
                <a:effectLst/>
                <a:latin typeface="Arial" panose="020B0604020202020204" pitchFamily="34" charset="0"/>
                <a:ea typeface="Calibri" panose="020F0502020204030204" pitchFamily="34" charset="0"/>
              </a:rPr>
              <a:t> grudnia; opiekun jest zobowiązany potwierdzić swoją akceptację własnoręcznym podpisem na wypełnionym formularzu</a:t>
            </a:r>
            <a:r>
              <a:rPr lang="pl-PL" sz="2400" dirty="0">
                <a:latin typeface="Arial" panose="020B0604020202020204" pitchFamily="34" charset="0"/>
                <a:ea typeface="Calibri" panose="020F0502020204030204" pitchFamily="34" charset="0"/>
              </a:rPr>
              <a:t>.</a:t>
            </a:r>
            <a:endParaRPr lang="pl-PL" sz="2400" dirty="0">
              <a:effectLst/>
              <a:latin typeface="Arial" panose="020B0604020202020204" pitchFamily="34" charset="0"/>
              <a:ea typeface="Calibri" panose="020F0502020204030204" pitchFamily="34" charset="0"/>
            </a:endParaRPr>
          </a:p>
          <a:p>
            <a:r>
              <a:rPr lang="pl-PL" sz="2400" dirty="0">
                <a:effectLst/>
                <a:latin typeface="Arial" panose="020B0604020202020204" pitchFamily="34" charset="0"/>
                <a:ea typeface="Calibri" panose="020F0502020204030204" pitchFamily="34" charset="0"/>
              </a:rPr>
              <a:t>Student jest zobowiązany do 1 grudnia przekazać </a:t>
            </a:r>
            <a:r>
              <a:rPr lang="pl-PL" sz="2400" dirty="0">
                <a:latin typeface="Arial" panose="020B0604020202020204" pitchFamily="34" charset="0"/>
                <a:ea typeface="Calibri" panose="020F0502020204030204" pitchFamily="34" charset="0"/>
              </a:rPr>
              <a:t>IPS</a:t>
            </a:r>
            <a:r>
              <a:rPr lang="pl-PL" sz="2400" dirty="0">
                <a:effectLst/>
                <a:latin typeface="Arial" panose="020B0604020202020204" pitchFamily="34" charset="0"/>
                <a:ea typeface="Calibri" panose="020F0502020204030204" pitchFamily="34" charset="0"/>
              </a:rPr>
              <a:t> do Kierownika studiów II stopnia; za jego pośrednictwem IPS przekazywany jest do dziekanatu ds. studenckich WH UW</a:t>
            </a:r>
            <a:r>
              <a:rPr lang="pl-PL" sz="2400" dirty="0">
                <a:latin typeface="Arial" panose="020B0604020202020204" pitchFamily="34" charset="0"/>
                <a:ea typeface="Calibri" panose="020F0502020204030204" pitchFamily="34" charset="0"/>
              </a:rPr>
              <a:t>.</a:t>
            </a:r>
          </a:p>
          <a:p>
            <a:r>
              <a:rPr lang="pl-PL" sz="2400" dirty="0">
                <a:effectLst/>
                <a:latin typeface="Arial" panose="020B0604020202020204" pitchFamily="34" charset="0"/>
                <a:ea typeface="Calibri" panose="020F0502020204030204" pitchFamily="34" charset="0"/>
              </a:rPr>
              <a:t>Indywidualny plan studiów stanowi podstawę rozliczenia roku i całego toku studiów przez studenta.</a:t>
            </a: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207677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Łącznik prosty 11"/>
          <p:cNvCxnSpPr/>
          <p:nvPr/>
        </p:nvCxnSpPr>
        <p:spPr>
          <a:xfrm>
            <a:off x="0" y="1164533"/>
            <a:ext cx="12192000" cy="0"/>
          </a:xfrm>
          <a:prstGeom prst="line">
            <a:avLst/>
          </a:prstGeom>
          <a:ln w="63500">
            <a:solidFill>
              <a:srgbClr val="E95229"/>
            </a:solidFill>
          </a:ln>
        </p:spPr>
        <p:style>
          <a:lnRef idx="3">
            <a:schemeClr val="accent4"/>
          </a:lnRef>
          <a:fillRef idx="0">
            <a:schemeClr val="accent4"/>
          </a:fillRef>
          <a:effectRef idx="2">
            <a:schemeClr val="accent4"/>
          </a:effectRef>
          <a:fontRef idx="minor">
            <a:schemeClr val="tx1"/>
          </a:fontRef>
        </p:style>
      </p:cxnSp>
      <p:sp>
        <p:nvSpPr>
          <p:cNvPr id="13" name="Tytuł 1"/>
          <p:cNvSpPr txBox="1">
            <a:spLocks/>
          </p:cNvSpPr>
          <p:nvPr/>
        </p:nvSpPr>
        <p:spPr>
          <a:xfrm>
            <a:off x="958391" y="0"/>
            <a:ext cx="101437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pl-PL" sz="3200" b="1" kern="1200" baseline="0" dirty="0" smtClean="0">
                <a:solidFill>
                  <a:schemeClr val="tx1"/>
                </a:solidFill>
                <a:latin typeface="+mn-lt"/>
                <a:ea typeface="+mj-ea"/>
                <a:cs typeface="+mj-cs"/>
              </a:defRPr>
            </a:lvl1pPr>
          </a:lstStyle>
          <a:p>
            <a:r>
              <a:rPr lang="pl-PL" dirty="0">
                <a:latin typeface="Arial" panose="020B0604020202020204" pitchFamily="34" charset="0"/>
                <a:cs typeface="Arial" panose="020B0604020202020204" pitchFamily="34" charset="0"/>
              </a:rPr>
              <a:t>Co powinno się znaleźć w IPS</a:t>
            </a:r>
            <a:endParaRPr lang="pl-PL" dirty="0">
              <a:solidFill>
                <a:srgbClr val="2A3755"/>
              </a:solidFill>
              <a:latin typeface="Arial" panose="020B0604020202020204" pitchFamily="34" charset="0"/>
              <a:ea typeface="Roboto Condensed Medium" panose="02000000000000000000" pitchFamily="2" charset="0"/>
              <a:cs typeface="Arial" panose="020B0604020202020204" pitchFamily="34" charset="0"/>
            </a:endParaRPr>
          </a:p>
        </p:txBody>
      </p:sp>
      <p:sp>
        <p:nvSpPr>
          <p:cNvPr id="14" name="Symbol zastępczy zawartości 2"/>
          <p:cNvSpPr txBox="1">
            <a:spLocks/>
          </p:cNvSpPr>
          <p:nvPr/>
        </p:nvSpPr>
        <p:spPr>
          <a:xfrm>
            <a:off x="274636" y="1565086"/>
            <a:ext cx="10896127" cy="49582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680" indent="-180340" algn="just">
              <a:lnSpc>
                <a:spcPct val="100000"/>
              </a:lnSpc>
              <a:spcAft>
                <a:spcPts val="1000"/>
              </a:spcAft>
            </a:pPr>
            <a:r>
              <a:rPr lang="pl-PL" sz="2400" dirty="0">
                <a:effectLst/>
                <a:latin typeface="Arial" panose="020B0604020202020204" pitchFamily="34" charset="0"/>
                <a:ea typeface="Calibri" panose="020F0502020204030204" pitchFamily="34" charset="0"/>
                <a:cs typeface="Arial" panose="020B0604020202020204" pitchFamily="34" charset="0"/>
              </a:rPr>
              <a:t>Przedmioty, które student chce zrealizować do końca roku studiów, odpowiednio w poszczególnych koszykach zajęć.</a:t>
            </a:r>
          </a:p>
          <a:p>
            <a:pPr marL="360680" indent="-180340" algn="just">
              <a:lnSpc>
                <a:spcPct val="100000"/>
              </a:lnSpc>
              <a:spcAft>
                <a:spcPts val="1000"/>
              </a:spcAft>
            </a:pPr>
            <a:r>
              <a:rPr lang="pl-PL" sz="2400" dirty="0">
                <a:latin typeface="Arial" panose="020B0604020202020204" pitchFamily="34" charset="0"/>
                <a:ea typeface="Calibri" panose="020F0502020204030204" pitchFamily="34" charset="0"/>
                <a:cs typeface="Arial" panose="020B0604020202020204" pitchFamily="34" charset="0"/>
              </a:rPr>
              <a:t>Z</a:t>
            </a:r>
            <a:r>
              <a:rPr lang="pl-PL" sz="2400" dirty="0">
                <a:effectLst/>
                <a:latin typeface="Arial" panose="020B0604020202020204" pitchFamily="34" charset="0"/>
                <a:ea typeface="Calibri" panose="020F0502020204030204" pitchFamily="34" charset="0"/>
                <a:cs typeface="Arial" panose="020B0604020202020204" pitchFamily="34" charset="0"/>
              </a:rPr>
              <a:t>ajęcia do wyboru realizowane w I semestrze I roku studiów, czyli przed zatwierdzeniem planu studiów, student wybiera samodzielnie z oferty </a:t>
            </a:r>
            <a:r>
              <a:rPr lang="pl-PL" sz="2400" dirty="0">
                <a:latin typeface="Arial" panose="020B0604020202020204" pitchFamily="34" charset="0"/>
                <a:ea typeface="Calibri" panose="020F0502020204030204" pitchFamily="34" charset="0"/>
                <a:cs typeface="Arial" panose="020B0604020202020204" pitchFamily="34" charset="0"/>
              </a:rPr>
              <a:t>W</a:t>
            </a:r>
            <a:r>
              <a:rPr lang="pl-PL" sz="2400" dirty="0">
                <a:effectLst/>
                <a:latin typeface="Arial" panose="020B0604020202020204" pitchFamily="34" charset="0"/>
                <a:ea typeface="Calibri" panose="020F0502020204030204" pitchFamily="34" charset="0"/>
                <a:cs typeface="Arial" panose="020B0604020202020204" pitchFamily="34" charset="0"/>
              </a:rPr>
              <a:t>H UW, a następnie wpisuje do indywidualnego planu studiów dla I roku;</a:t>
            </a:r>
          </a:p>
          <a:p>
            <a:pPr marL="360680" indent="-180340" algn="just">
              <a:lnSpc>
                <a:spcPct val="100000"/>
              </a:lnSpc>
              <a:spcAft>
                <a:spcPts val="1000"/>
              </a:spcAft>
            </a:pPr>
            <a:r>
              <a:rPr lang="pl-PL" sz="2400" dirty="0">
                <a:latin typeface="Arial" panose="020B0604020202020204" pitchFamily="34" charset="0"/>
                <a:ea typeface="Calibri" panose="020F0502020204030204" pitchFamily="34" charset="0"/>
                <a:cs typeface="Arial" panose="020B0604020202020204" pitchFamily="34" charset="0"/>
              </a:rPr>
              <a:t>Li</a:t>
            </a:r>
            <a:r>
              <a:rPr lang="pl-PL" sz="2400" dirty="0">
                <a:effectLst/>
                <a:latin typeface="Arial" panose="020B0604020202020204" pitchFamily="34" charset="0"/>
                <a:ea typeface="Calibri" panose="020F0502020204030204" pitchFamily="34" charset="0"/>
                <a:cs typeface="Arial" panose="020B0604020202020204" pitchFamily="34" charset="0"/>
              </a:rPr>
              <a:t>czba godzin i punktów ECTS przypisana do przedmiotów; co najmniej 60 pkt ECTS w roku;</a:t>
            </a:r>
          </a:p>
          <a:p>
            <a:pPr marL="360680" indent="-180340" algn="just">
              <a:lnSpc>
                <a:spcPct val="100000"/>
              </a:lnSpc>
              <a:spcAft>
                <a:spcPts val="1000"/>
              </a:spcAft>
            </a:pPr>
            <a:r>
              <a:rPr lang="pl-PL" sz="2400" dirty="0">
                <a:effectLst/>
                <a:latin typeface="Arial" panose="020B0604020202020204" pitchFamily="34" charset="0"/>
                <a:ea typeface="Calibri" panose="020F0502020204030204" pitchFamily="34" charset="0"/>
                <a:cs typeface="Arial" panose="020B0604020202020204" pitchFamily="34" charset="0"/>
              </a:rPr>
              <a:t>Wykłady nie powinny stanowić więcej niż 15% łącznej liczby ECTS uzyskiwanych w ciągu całego toku studiów z zajęć „koszykowych”.</a:t>
            </a: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a:p>
            <a:pPr marL="0" indent="0">
              <a:buNone/>
            </a:pPr>
            <a:endParaRPr lang="pl-PL" dirty="0">
              <a:latin typeface="Roboto Condensed Light" panose="02000000000000000000" pitchFamily="2" charset="0"/>
              <a:ea typeface="Roboto Condensed Light" panose="02000000000000000000" pitchFamily="2" charset="0"/>
            </a:endParaRPr>
          </a:p>
        </p:txBody>
      </p:sp>
      <p:grpSp>
        <p:nvGrpSpPr>
          <p:cNvPr id="8" name="Grupa 7"/>
          <p:cNvGrpSpPr/>
          <p:nvPr/>
        </p:nvGrpSpPr>
        <p:grpSpPr>
          <a:xfrm>
            <a:off x="311260" y="283891"/>
            <a:ext cx="11606104" cy="6324612"/>
            <a:chOff x="311260" y="283891"/>
            <a:chExt cx="11606104" cy="6324612"/>
          </a:xfrm>
        </p:grpSpPr>
        <p:graphicFrame>
          <p:nvGraphicFramePr>
            <p:cNvPr id="9" name="Obiekt 8"/>
            <p:cNvGraphicFramePr>
              <a:graphicFrameLocks noChangeAspect="1"/>
            </p:cNvGraphicFramePr>
            <p:nvPr/>
          </p:nvGraphicFramePr>
          <p:xfrm>
            <a:off x="311260" y="283891"/>
            <a:ext cx="481384" cy="310406"/>
          </p:xfrm>
          <a:graphic>
            <a:graphicData uri="http://schemas.openxmlformats.org/presentationml/2006/ole">
              <mc:AlternateContent xmlns:mc="http://schemas.openxmlformats.org/markup-compatibility/2006">
                <mc:Choice xmlns:v="urn:schemas-microsoft-com:vml" Requires="v">
                  <p:oleObj name="CorelDRAW" r:id="rId2" imgW="612010" imgH="393145" progId="CorelDraw.Graphic.21">
                    <p:embed/>
                  </p:oleObj>
                </mc:Choice>
                <mc:Fallback>
                  <p:oleObj name="CorelDRAW" r:id="rId2" imgW="612010" imgH="393145" progId="CorelDraw.Graphic.21">
                    <p:embed/>
                    <p:pic>
                      <p:nvPicPr>
                        <p:cNvPr id="9" name="Obiekt 8"/>
                        <p:cNvPicPr/>
                        <p:nvPr/>
                      </p:nvPicPr>
                      <p:blipFill>
                        <a:blip r:embed="rId3"/>
                        <a:stretch>
                          <a:fillRect/>
                        </a:stretch>
                      </p:blipFill>
                      <p:spPr>
                        <a:xfrm>
                          <a:off x="311260" y="283891"/>
                          <a:ext cx="481384" cy="310406"/>
                        </a:xfrm>
                        <a:prstGeom prst="rect">
                          <a:avLst/>
                        </a:prstGeom>
                      </p:spPr>
                    </p:pic>
                  </p:oleObj>
                </mc:Fallback>
              </mc:AlternateContent>
            </a:graphicData>
          </a:graphic>
        </p:graphicFrame>
        <p:graphicFrame>
          <p:nvGraphicFramePr>
            <p:cNvPr id="10" name="Obiekt 9"/>
            <p:cNvGraphicFramePr>
              <a:graphicFrameLocks noChangeAspect="1"/>
            </p:cNvGraphicFramePr>
            <p:nvPr/>
          </p:nvGraphicFramePr>
          <p:xfrm>
            <a:off x="11435980" y="6298097"/>
            <a:ext cx="481384" cy="310406"/>
          </p:xfrm>
          <a:graphic>
            <a:graphicData uri="http://schemas.openxmlformats.org/presentationml/2006/ole">
              <mc:AlternateContent xmlns:mc="http://schemas.openxmlformats.org/markup-compatibility/2006">
                <mc:Choice xmlns:v="urn:schemas-microsoft-com:vml" Requires="v">
                  <p:oleObj name="CorelDRAW" r:id="rId4" imgW="612010" imgH="393145" progId="CorelDraw.Graphic.21">
                    <p:embed/>
                  </p:oleObj>
                </mc:Choice>
                <mc:Fallback>
                  <p:oleObj name="CorelDRAW" r:id="rId4" imgW="612010" imgH="393145" progId="CorelDraw.Graphic.21">
                    <p:embed/>
                    <p:pic>
                      <p:nvPicPr>
                        <p:cNvPr id="10" name="Obiekt 9"/>
                        <p:cNvPicPr/>
                        <p:nvPr/>
                      </p:nvPicPr>
                      <p:blipFill>
                        <a:blip r:embed="rId3"/>
                        <a:stretch>
                          <a:fillRect/>
                        </a:stretch>
                      </p:blipFill>
                      <p:spPr>
                        <a:xfrm>
                          <a:off x="11435980" y="6298097"/>
                          <a:ext cx="481384" cy="310406"/>
                        </a:xfrm>
                        <a:prstGeom prst="rect">
                          <a:avLst/>
                        </a:prstGeom>
                      </p:spPr>
                    </p:pic>
                  </p:oleObj>
                </mc:Fallback>
              </mc:AlternateContent>
            </a:graphicData>
          </a:graphic>
        </p:graphicFrame>
      </p:grpSp>
    </p:spTree>
    <p:extLst>
      <p:ext uri="{BB962C8B-B14F-4D97-AF65-F5344CB8AC3E}">
        <p14:creationId xmlns:p14="http://schemas.microsoft.com/office/powerpoint/2010/main" val="2928387304"/>
      </p:ext>
    </p:extLst>
  </p:cSld>
  <p:clrMapOvr>
    <a:masterClrMapping/>
  </p:clrMapOvr>
</p:sld>
</file>

<file path=ppt/theme/theme1.xml><?xml version="1.0" encoding="utf-8"?>
<a:theme xmlns:a="http://schemas.openxmlformats.org/drawingml/2006/main" name="Motyw_prezentacji_UW">
  <a:themeElements>
    <a:clrScheme name="Niestandardowy 4">
      <a:dk1>
        <a:srgbClr val="000000"/>
      </a:dk1>
      <a:lt1>
        <a:srgbClr val="FFFFFF"/>
      </a:lt1>
      <a:dk2>
        <a:srgbClr val="00447A"/>
      </a:dk2>
      <a:lt2>
        <a:srgbClr val="FFFFFF"/>
      </a:lt2>
      <a:accent1>
        <a:srgbClr val="0092CE"/>
      </a:accent1>
      <a:accent2>
        <a:srgbClr val="F9B531"/>
      </a:accent2>
      <a:accent3>
        <a:srgbClr val="C4D121"/>
      </a:accent3>
      <a:accent4>
        <a:srgbClr val="E76153"/>
      </a:accent4>
      <a:accent5>
        <a:srgbClr val="34BCE5"/>
      </a:accent5>
      <a:accent6>
        <a:srgbClr val="A6DBF4"/>
      </a:accent6>
      <a:hlink>
        <a:srgbClr val="00589B"/>
      </a:hlink>
      <a:folHlink>
        <a:srgbClr val="BFBFBF"/>
      </a:folHlink>
    </a:clrScheme>
    <a:fontScheme name="uw 2017-2020">
      <a:majorFont>
        <a:latin typeface="Roboto Medium"/>
        <a:ea typeface=""/>
        <a:cs typeface=""/>
      </a:majorFont>
      <a:minorFont>
        <a:latin typeface="Roboto Light"/>
        <a:ea typeface=""/>
        <a:cs typeface=""/>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tywUW2017" id="{1B705226-CE0E-490F-AD80-E7EB2AE0513D}" vid="{0B81D375-18C1-427F-AEA0-73786F7E7E12}"/>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409</TotalTime>
  <Words>1055</Words>
  <Application>Microsoft Office PowerPoint</Application>
  <PresentationFormat>Panoramiczny</PresentationFormat>
  <Paragraphs>73</Paragraphs>
  <Slides>15</Slides>
  <Notes>2</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2</vt:i4>
      </vt:variant>
      <vt:variant>
        <vt:lpstr>Tytuły slajdów</vt:lpstr>
      </vt:variant>
      <vt:variant>
        <vt:i4>15</vt:i4>
      </vt:variant>
    </vt:vector>
  </HeadingPairs>
  <TitlesOfParts>
    <vt:vector size="23" baseType="lpstr">
      <vt:lpstr>Arial</vt:lpstr>
      <vt:lpstr>Calibri</vt:lpstr>
      <vt:lpstr>Roboto Condensed Light</vt:lpstr>
      <vt:lpstr>Roboto Light</vt:lpstr>
      <vt:lpstr>Wingdings</vt:lpstr>
      <vt:lpstr>Motyw_prezentacji_UW</vt:lpstr>
      <vt:lpstr>CorelDRAW</vt:lpstr>
      <vt:lpstr>Document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Agata Ignatowicz-Bocian</dc:creator>
  <cp:lastModifiedBy>Jerzy Kaliszuk</cp:lastModifiedBy>
  <cp:revision>26</cp:revision>
  <cp:lastPrinted>2018-07-09T08:18:03Z</cp:lastPrinted>
  <dcterms:created xsi:type="dcterms:W3CDTF">2017-02-20T13:47:12Z</dcterms:created>
  <dcterms:modified xsi:type="dcterms:W3CDTF">2021-10-15T18:19:49Z</dcterms:modified>
</cp:coreProperties>
</file>