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Economica" panose="02000506040000020004" pitchFamily="2" charset="0"/>
      <p:regular r:id="rId24"/>
      <p:bold r:id="rId25"/>
      <p:italic r:id="rId26"/>
      <p:boldItalic r:id="rId27"/>
    </p:embeddedFont>
    <p:embeddedFont>
      <p:font typeface="Old Standard TT" pitchFamily="2" charset="0"/>
      <p:regular r:id="rId28"/>
      <p:bold r:id="rId29"/>
      <p: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Łochowska" initials="" lastIdx="7" clrIdx="0"/>
  <p:cmAuthor id="1" name="Piotr Kroll" initials="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400C95-43CE-4E58-B200-FED2DC050D98}">
  <a:tblStyle styleId="{D1400C95-43CE-4E58-B200-FED2DC050D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5"/>
    <p:restoredTop sz="94631"/>
  </p:normalViewPr>
  <p:slideViewPr>
    <p:cSldViewPr snapToGrid="0">
      <p:cViewPr varScale="1">
        <p:scale>
          <a:sx n="110" d="100"/>
          <a:sy n="110" d="100"/>
        </p:scale>
        <p:origin x="944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3d223d3639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3d223d3639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d223d3639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3d223d3639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3d223d3639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3d223d3639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3d223d3639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3d223d3639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d223d363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d223d363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d223d363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3d223d3639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3d223d3639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3d223d3639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d5087031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3d5087031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d223d363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3d223d363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d223d3639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d223d3639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d223d363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3d223d363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d223d363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3d223d3639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3d223d363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3d223d363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d223d36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d223d36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3d5087031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3d5087031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3d223d363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3d223d363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3d223d3639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3d223d3639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d223d363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3d223d363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d223d3639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d223d3639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alt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alt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alt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alt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alt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alt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alt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alt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alt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alt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alt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alt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historia.uw.edu.pl/studia/specjalizacj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>
                <a:latin typeface="Old Standard TT"/>
                <a:ea typeface="Old Standard TT"/>
                <a:cs typeface="Old Standard TT"/>
                <a:sym typeface="Old Standard TT"/>
              </a:rPr>
              <a:t>Specjalizacja nauczycielska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Krótki przewodnik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375" y="2029725"/>
            <a:ext cx="1972325" cy="287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773700" y="30888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Czego się uczymy, czyli program specjalizacji.</a:t>
            </a:r>
            <a:endParaRPr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3425" y="479550"/>
            <a:ext cx="2476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773700" y="579075"/>
            <a:ext cx="7596600" cy="34062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2800" dirty="0">
                <a:latin typeface="Old Standard TT"/>
                <a:ea typeface="Old Standard TT"/>
                <a:cs typeface="Old Standard TT"/>
                <a:sym typeface="Old Standard TT"/>
              </a:rPr>
              <a:t>Specjalizacja na I stopniu (licencjat) przygotowuje do pracy w szkole podstawowej, a na II stopniu - w szkołach ponadpodstawowych.</a:t>
            </a:r>
            <a:endParaRPr sz="2800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2800" dirty="0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UWAGA: zgodnie z rozporządzeniami ministerialnymi </a:t>
            </a:r>
            <a:r>
              <a:rPr lang="pl" altLang="pl" sz="2800" b="1" u="sng" dirty="0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nauczycielem</a:t>
            </a:r>
            <a:r>
              <a:rPr lang="pl" altLang="pl" sz="2800" dirty="0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można zostać wyłącznie ukończywszy studia I i II stopnia na kierunku Historia.</a:t>
            </a:r>
            <a:endParaRPr sz="2800" dirty="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23" name="Google Shape;123;p23"/>
          <p:cNvSpPr/>
          <p:nvPr/>
        </p:nvSpPr>
        <p:spPr>
          <a:xfrm>
            <a:off x="4155675" y="4098900"/>
            <a:ext cx="601800" cy="840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/>
          <p:nvPr/>
        </p:nvSpPr>
        <p:spPr>
          <a:xfrm>
            <a:off x="836350" y="989675"/>
            <a:ext cx="1602900" cy="73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/>
              <a:t>Studia I stopnia</a:t>
            </a:r>
            <a:endParaRPr/>
          </a:p>
        </p:txBody>
      </p:sp>
      <p:sp>
        <p:nvSpPr>
          <p:cNvPr id="129" name="Google Shape;129;p24"/>
          <p:cNvSpPr/>
          <p:nvPr/>
        </p:nvSpPr>
        <p:spPr>
          <a:xfrm>
            <a:off x="1372325" y="1616925"/>
            <a:ext cx="1602900" cy="474000"/>
          </a:xfrm>
          <a:prstGeom prst="snip1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457200" lvl="0" indent="-27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1300"/>
              <a:t>+specjalizacja</a:t>
            </a:r>
            <a:endParaRPr sz="1300"/>
          </a:p>
        </p:txBody>
      </p:sp>
      <p:sp>
        <p:nvSpPr>
          <p:cNvPr id="130" name="Google Shape;130;p24"/>
          <p:cNvSpPr/>
          <p:nvPr/>
        </p:nvSpPr>
        <p:spPr>
          <a:xfrm>
            <a:off x="2779925" y="1233725"/>
            <a:ext cx="195300" cy="2508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3317500" y="1031500"/>
            <a:ext cx="1533300" cy="697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/>
              <a:t>Studia II stopnia</a:t>
            </a:r>
            <a:endParaRPr/>
          </a:p>
        </p:txBody>
      </p:sp>
      <p:sp>
        <p:nvSpPr>
          <p:cNvPr id="132" name="Google Shape;132;p24"/>
          <p:cNvSpPr/>
          <p:nvPr/>
        </p:nvSpPr>
        <p:spPr>
          <a:xfrm>
            <a:off x="5011875" y="1212725"/>
            <a:ext cx="404400" cy="2928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>
            <a:off x="3833225" y="1630875"/>
            <a:ext cx="1380000" cy="474000"/>
          </a:xfrm>
          <a:prstGeom prst="snip1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1300"/>
              <a:t>+ specjalizacja</a:t>
            </a:r>
            <a:endParaRPr sz="1300"/>
          </a:p>
        </p:txBody>
      </p:sp>
      <p:sp>
        <p:nvSpPr>
          <p:cNvPr id="134" name="Google Shape;134;p24"/>
          <p:cNvSpPr/>
          <p:nvPr/>
        </p:nvSpPr>
        <p:spPr>
          <a:xfrm>
            <a:off x="5701050" y="1045425"/>
            <a:ext cx="2481300" cy="1045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/>
              <a:t>Nauczyciel w szkole podstawowej i ponadpodstawowej</a:t>
            </a:r>
            <a:endParaRPr/>
          </a:p>
        </p:txBody>
      </p:sp>
      <p:sp>
        <p:nvSpPr>
          <p:cNvPr id="135" name="Google Shape;135;p24"/>
          <p:cNvSpPr/>
          <p:nvPr/>
        </p:nvSpPr>
        <p:spPr>
          <a:xfrm>
            <a:off x="919975" y="2522975"/>
            <a:ext cx="1449600" cy="73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/>
              <a:t>Studia I stopnia</a:t>
            </a: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449650" y="3052650"/>
            <a:ext cx="1533300" cy="474000"/>
          </a:xfrm>
          <a:prstGeom prst="snip1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1300"/>
              <a:t>+ specjalizacja</a:t>
            </a:r>
            <a:endParaRPr sz="1300"/>
          </a:p>
        </p:txBody>
      </p:sp>
      <p:sp>
        <p:nvSpPr>
          <p:cNvPr id="137" name="Google Shape;137;p24"/>
          <p:cNvSpPr/>
          <p:nvPr/>
        </p:nvSpPr>
        <p:spPr>
          <a:xfrm>
            <a:off x="2746000" y="2718100"/>
            <a:ext cx="237000" cy="2508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3359300" y="2522875"/>
            <a:ext cx="1449600" cy="73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1300"/>
              <a:t>Studia II stopnia</a:t>
            </a:r>
            <a:endParaRPr sz="1300"/>
          </a:p>
        </p:txBody>
      </p:sp>
      <p:sp>
        <p:nvSpPr>
          <p:cNvPr id="139" name="Google Shape;139;p24"/>
          <p:cNvSpPr/>
          <p:nvPr/>
        </p:nvSpPr>
        <p:spPr>
          <a:xfrm>
            <a:off x="5742875" y="2467200"/>
            <a:ext cx="2439600" cy="864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/>
              <a:t>Nauczyciel w szkole podstawowej</a:t>
            </a: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919975" y="3889000"/>
            <a:ext cx="1449600" cy="62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/>
              <a:t>Studia I stopnia</a:t>
            </a:r>
            <a:endParaRPr/>
          </a:p>
        </p:txBody>
      </p:sp>
      <p:sp>
        <p:nvSpPr>
          <p:cNvPr id="141" name="Google Shape;141;p24"/>
          <p:cNvSpPr/>
          <p:nvPr/>
        </p:nvSpPr>
        <p:spPr>
          <a:xfrm>
            <a:off x="2746000" y="4000475"/>
            <a:ext cx="237000" cy="2928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3401125" y="3889075"/>
            <a:ext cx="1449600" cy="62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/>
              <a:t>Studia II stopnia</a:t>
            </a:r>
            <a:endParaRPr/>
          </a:p>
        </p:txBody>
      </p:sp>
      <p:sp>
        <p:nvSpPr>
          <p:cNvPr id="143" name="Google Shape;143;p24"/>
          <p:cNvSpPr/>
          <p:nvPr/>
        </p:nvSpPr>
        <p:spPr>
          <a:xfrm>
            <a:off x="5784725" y="3798300"/>
            <a:ext cx="2355900" cy="697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/>
              <a:t>Nauczyciel</a:t>
            </a: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4914375" y="4000500"/>
            <a:ext cx="599400" cy="29280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5" name="Google Shape;145;p24"/>
          <p:cNvCxnSpPr/>
          <p:nvPr/>
        </p:nvCxnSpPr>
        <p:spPr>
          <a:xfrm rot="10800000" flipH="1">
            <a:off x="5826500" y="3791300"/>
            <a:ext cx="2327700" cy="711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" name="Google Shape;146;p24"/>
          <p:cNvSpPr txBox="1"/>
          <p:nvPr/>
        </p:nvSpPr>
        <p:spPr>
          <a:xfrm>
            <a:off x="1248975" y="408750"/>
            <a:ext cx="356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>
                <a:latin typeface="Open Sans"/>
                <a:ea typeface="Open Sans"/>
                <a:cs typeface="Open Sans"/>
                <a:sym typeface="Open Sans"/>
              </a:rPr>
              <a:t>Studia na Wydziale Historiii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4"/>
          <p:cNvSpPr/>
          <p:nvPr/>
        </p:nvSpPr>
        <p:spPr>
          <a:xfrm>
            <a:off x="2089200" y="4564425"/>
            <a:ext cx="1669200" cy="29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/>
              <a:t>Bez specjalizacji</a:t>
            </a:r>
            <a:endParaRPr/>
          </a:p>
        </p:txBody>
      </p:sp>
      <p:cxnSp>
        <p:nvCxnSpPr>
          <p:cNvPr id="148" name="Google Shape;148;p24"/>
          <p:cNvCxnSpPr/>
          <p:nvPr/>
        </p:nvCxnSpPr>
        <p:spPr>
          <a:xfrm>
            <a:off x="5824750" y="3826400"/>
            <a:ext cx="2339100" cy="624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24"/>
          <p:cNvSpPr/>
          <p:nvPr/>
        </p:nvSpPr>
        <p:spPr>
          <a:xfrm>
            <a:off x="4956675" y="2745925"/>
            <a:ext cx="514800" cy="29280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0" name="Google Shape;150;p24"/>
          <p:cNvCxnSpPr/>
          <p:nvPr/>
        </p:nvCxnSpPr>
        <p:spPr>
          <a:xfrm>
            <a:off x="5783850" y="2465025"/>
            <a:ext cx="2423700" cy="826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p24"/>
          <p:cNvCxnSpPr/>
          <p:nvPr/>
        </p:nvCxnSpPr>
        <p:spPr>
          <a:xfrm rot="10800000" flipH="1">
            <a:off x="5797625" y="2465050"/>
            <a:ext cx="2423700" cy="840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773700" y="596348"/>
            <a:ext cx="7596600" cy="4045225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altLang="pl" sz="2200" dirty="0">
                <a:latin typeface="Old Standard TT"/>
                <a:ea typeface="Old Standard TT"/>
                <a:cs typeface="Old Standard TT"/>
                <a:sym typeface="Old Standard TT"/>
              </a:rPr>
              <a:t>Specjalizacja zaczyna się już na </a:t>
            </a:r>
            <a:br>
              <a:rPr lang="pl" altLang="pl" sz="2200" dirty="0"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lang="pl" altLang="pl" sz="2200" dirty="0">
                <a:latin typeface="Old Standard TT"/>
                <a:ea typeface="Old Standard TT"/>
                <a:cs typeface="Old Standard TT"/>
                <a:sym typeface="Old Standard TT"/>
              </a:rPr>
              <a:t>I roku studiów </a:t>
            </a:r>
            <a:r>
              <a:rPr lang="pl" altLang="pl" sz="1900" dirty="0">
                <a:latin typeface="Old Standard TT"/>
                <a:ea typeface="Old Standard TT"/>
                <a:cs typeface="Old Standard TT"/>
                <a:sym typeface="Old Standard TT"/>
              </a:rPr>
              <a:t>(w semestrze zimowym)</a:t>
            </a:r>
            <a:endParaRPr sz="1900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altLang="pl" sz="1900" dirty="0">
                <a:latin typeface="Old Standard TT"/>
                <a:ea typeface="Old Standard TT"/>
                <a:cs typeface="Old Standard TT"/>
                <a:sym typeface="Old Standard TT"/>
              </a:rPr>
              <a:t>- pierwszy przedmiot to </a:t>
            </a:r>
            <a:r>
              <a:rPr lang="pl" altLang="pl" sz="2200" b="1" dirty="0">
                <a:latin typeface="Old Standard TT"/>
                <a:ea typeface="Old Standard TT"/>
                <a:cs typeface="Old Standard TT"/>
                <a:sym typeface="Old Standard TT"/>
              </a:rPr>
              <a:t>Filozofia.</a:t>
            </a:r>
            <a:endParaRPr sz="2200" b="1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altLang="pl" sz="2200" dirty="0">
                <a:latin typeface="Old Standard TT"/>
                <a:ea typeface="Old Standard TT"/>
                <a:cs typeface="Old Standard TT"/>
                <a:sym typeface="Old Standard TT"/>
              </a:rPr>
              <a:t>W kolejnych latach będziecie chodzić na zajęcia z psychologii, pedagogiki, dydaktyki historii i dydaktyki ED oraz na wymienione wyżej pozostałe przedmioty związane z nauczaniem ED.</a:t>
            </a:r>
            <a:endParaRPr sz="2200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altLang="pl" sz="2400" dirty="0">
                <a:latin typeface="Old Standard TT"/>
                <a:ea typeface="Old Standard TT"/>
                <a:cs typeface="Old Standard TT"/>
                <a:sym typeface="Old Standard TT"/>
              </a:rPr>
              <a:t>Będą też….    </a:t>
            </a:r>
            <a:endParaRPr sz="2400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9550" y="235800"/>
            <a:ext cx="1783536" cy="239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773700" y="1644800"/>
            <a:ext cx="7596600" cy="28992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2400" dirty="0">
                <a:latin typeface="Old Standard TT"/>
                <a:ea typeface="Old Standard TT"/>
                <a:cs typeface="Old Standard TT"/>
                <a:sym typeface="Old Standard TT"/>
              </a:rPr>
              <a:t>…praktyki w szkole.</a:t>
            </a:r>
            <a:endParaRPr sz="2400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altLang="pl" sz="2000" dirty="0">
                <a:latin typeface="Old Standard TT"/>
                <a:ea typeface="Old Standard TT"/>
                <a:cs typeface="Old Standard TT"/>
                <a:sym typeface="Old Standard TT"/>
              </a:rPr>
              <a:t>Na III roku studiów licencjackich pójdziecie do szkoły podstawowej.Będziecie obserwować lekcje historii i WOS oraz sami kilka z nich przeprowadzicie. Będzie to na pewno wyzwanie, ale przygotujemy Was na to. </a:t>
            </a:r>
            <a:r>
              <a:rPr lang="pl" altLang="pl" sz="2400" dirty="0">
                <a:latin typeface="Old Standard TT"/>
                <a:ea typeface="Old Standard TT"/>
                <a:cs typeface="Old Standard TT"/>
                <a:sym typeface="Old Standard TT"/>
              </a:rPr>
              <a:t>  </a:t>
            </a:r>
            <a:endParaRPr dirty="0"/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8600" y="627500"/>
            <a:ext cx="3000774" cy="200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>
            <a:spLocks noGrp="1"/>
          </p:cNvSpPr>
          <p:nvPr>
            <p:ph type="title"/>
          </p:nvPr>
        </p:nvSpPr>
        <p:spPr>
          <a:xfrm>
            <a:off x="830475" y="614250"/>
            <a:ext cx="7596600" cy="14523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altLang="pl" sz="2400">
                <a:latin typeface="Times New Roman"/>
                <a:ea typeface="Times New Roman"/>
                <a:cs typeface="Times New Roman"/>
                <a:sym typeface="Times New Roman"/>
              </a:rPr>
              <a:t>Podobnie będzie na II roku studiów II stopnia, ale tym razem wasze praktyki odbędą się w szkołach ponadpodstawowych.</a:t>
            </a:r>
            <a:endParaRPr sz="24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5AA536-F290-3A98-40F4-32FDBCD5D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6310" y="1691803"/>
            <a:ext cx="3851908" cy="277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773700" y="655125"/>
            <a:ext cx="7596600" cy="38472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2400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Cały program specjalizacji znajdziecie tutaj:</a:t>
            </a:r>
            <a:endParaRPr sz="240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2400" u="sng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http://historia.uw.edu.pl/studia/specjalizacje/</a:t>
            </a:r>
            <a:endParaRPr sz="240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2975" y="655125"/>
            <a:ext cx="3028925" cy="198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650" y="703962"/>
            <a:ext cx="6842977" cy="3735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/>
          <p:nvPr/>
        </p:nvSpPr>
        <p:spPr>
          <a:xfrm>
            <a:off x="2838575" y="2679625"/>
            <a:ext cx="1464600" cy="272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9"/>
          <p:cNvSpPr txBox="1"/>
          <p:nvPr/>
        </p:nvSpPr>
        <p:spPr>
          <a:xfrm>
            <a:off x="4371425" y="2615725"/>
            <a:ext cx="263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 dokładnie, tutaj…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29"/>
          <p:cNvSpPr/>
          <p:nvPr/>
        </p:nvSpPr>
        <p:spPr>
          <a:xfrm>
            <a:off x="5586325" y="1442000"/>
            <a:ext cx="249900" cy="1078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906025" y="703950"/>
            <a:ext cx="4696800" cy="36870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>
                <a:latin typeface="Old Standard TT"/>
                <a:ea typeface="Old Standard TT"/>
                <a:cs typeface="Old Standard TT"/>
                <a:sym typeface="Old Standard TT"/>
              </a:rPr>
              <a:t>Łatwo nie będzie, ani teraz, ani później, ale “zarażanie pasją” uczniów jest ogromną frajdą…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2550" y="598450"/>
            <a:ext cx="2964251" cy="4447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791100" y="788925"/>
            <a:ext cx="4394100" cy="1530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3000" dirty="0">
                <a:latin typeface="Old Standard TT"/>
                <a:ea typeface="Old Standard TT"/>
                <a:cs typeface="Old Standard TT"/>
                <a:sym typeface="Old Standard TT"/>
              </a:rPr>
              <a:t>… i może przynieść wielką satysfakcję…</a:t>
            </a:r>
            <a:endParaRPr sz="3000" dirty="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96" name="Google Shape;1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375" y="3023675"/>
            <a:ext cx="2101300" cy="186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475" y="788925"/>
            <a:ext cx="2952448" cy="195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925" y="2486800"/>
            <a:ext cx="3172506" cy="20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 txBox="1"/>
          <p:nvPr/>
        </p:nvSpPr>
        <p:spPr>
          <a:xfrm>
            <a:off x="7150725" y="4434875"/>
            <a:ext cx="172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>
                <a:latin typeface="Times New Roman"/>
                <a:ea typeface="Times New Roman"/>
                <a:cs typeface="Times New Roman"/>
                <a:sym typeface="Times New Roman"/>
              </a:rPr>
              <a:t>i taką korzyść.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773700" y="669075"/>
            <a:ext cx="7596600" cy="36660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2400" dirty="0">
                <a:solidFill>
                  <a:srgbClr val="8E7CC3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Program specjalizacji nauczycielskiej obejmuje przygotowanie do nauczania w zakresie dwóch przedmiotów: </a:t>
            </a:r>
            <a:r>
              <a:rPr lang="pl" altLang="pl" sz="2400" dirty="0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historii i edukacja obywatelska (dawny WOS)</a:t>
            </a:r>
            <a:r>
              <a:rPr lang="pl" altLang="pl" sz="2400" dirty="0">
                <a:solidFill>
                  <a:srgbClr val="8E7CC3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(w szkołach podstawowych na studiach I stopnia i szkołach ponadpodstawowych na studiach II stopnia).</a:t>
            </a:r>
            <a:endParaRPr sz="2400" dirty="0">
              <a:solidFill>
                <a:srgbClr val="8E7CC3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>
            <a:spLocks noGrp="1"/>
          </p:cNvSpPr>
          <p:nvPr>
            <p:ph type="title"/>
          </p:nvPr>
        </p:nvSpPr>
        <p:spPr>
          <a:xfrm>
            <a:off x="773700" y="794525"/>
            <a:ext cx="5052900" cy="36243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3000" dirty="0">
                <a:latin typeface="Old Standard TT"/>
                <a:ea typeface="Old Standard TT"/>
                <a:cs typeface="Old Standard TT"/>
                <a:sym typeface="Old Standard TT"/>
              </a:rPr>
              <a:t>Jeśli chcecie dowiedzieć się więcej - zapraszam!</a:t>
            </a:r>
            <a:endParaRPr sz="3000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3000" dirty="0">
                <a:latin typeface="Old Standard TT"/>
                <a:ea typeface="Old Standard TT"/>
                <a:cs typeface="Old Standard TT"/>
                <a:sym typeface="Old Standard TT"/>
              </a:rPr>
              <a:t>Piszcie i pytajcie. </a:t>
            </a:r>
            <a:endParaRPr sz="3000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3000" b="1" dirty="0">
                <a:latin typeface="Old Standard TT"/>
                <a:ea typeface="Old Standard TT"/>
                <a:cs typeface="Old Standard TT"/>
                <a:sym typeface="Old Standard TT"/>
              </a:rPr>
              <a:t>Opiekun specjalizacji: </a:t>
            </a:r>
            <a:br>
              <a:rPr lang="pl" altLang="pl" sz="3000" b="1" dirty="0"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lang="pl" altLang="pl" sz="3000" b="1" dirty="0">
                <a:latin typeface="Old Standard TT"/>
                <a:ea typeface="Old Standard TT"/>
                <a:cs typeface="Old Standard TT"/>
                <a:sym typeface="Old Standard TT"/>
              </a:rPr>
              <a:t>dr Piotr Kroll</a:t>
            </a:r>
            <a:endParaRPr sz="3000" b="1" dirty="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3000" dirty="0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Mój adres mailowy: p.kroll@uw.edu.pl</a:t>
            </a:r>
            <a:endParaRPr sz="3000" dirty="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9925" y="1616000"/>
            <a:ext cx="2593500" cy="25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21A1D7-1925-AC47-BF7B-FF2844EF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15925"/>
            <a:ext cx="8520600" cy="745158"/>
          </a:xfrm>
        </p:spPr>
        <p:txBody>
          <a:bodyPr>
            <a:noAutofit/>
          </a:bodyPr>
          <a:lstStyle/>
          <a:p>
            <a:pPr algn="ctr"/>
            <a:r>
              <a:rPr lang="pl" altLang="pl" sz="2800" dirty="0">
                <a:latin typeface="Old Standard TT"/>
                <a:ea typeface="Old Standard TT"/>
                <a:cs typeface="Old Standard TT"/>
                <a:sym typeface="Old Standard TT"/>
              </a:rPr>
              <a:t>Wraz z opiekunem sepcjalizacji zajęcia poprowadzą</a:t>
            </a:r>
            <a:endParaRPr lang="pl-PL" sz="28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54D688-0A56-B69A-66FE-AE01BCB3B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mgr Barbara Dłużewska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D7967C6-58C3-959A-3A6C-BE6D66A0A8E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dirty="0"/>
              <a:t>mgr Łukasz </a:t>
            </a:r>
            <a:r>
              <a:rPr lang="pl-PL" dirty="0" err="1"/>
              <a:t>Linowski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B4A8FBF-0AF3-02E7-65AD-0926011F9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556" y="1728437"/>
            <a:ext cx="3144371" cy="268664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BF49718-D882-BDA2-51EF-134C04DF9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457" y="1666933"/>
            <a:ext cx="2061112" cy="27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773700" y="613325"/>
            <a:ext cx="7596600" cy="11988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3300">
                <a:latin typeface="Old Standard TT"/>
                <a:ea typeface="Old Standard TT"/>
                <a:cs typeface="Old Standard TT"/>
                <a:sym typeface="Old Standard TT"/>
              </a:rPr>
              <a:t>Dlaczego warto podjąć to wyzwanie?</a:t>
            </a:r>
            <a:endParaRPr sz="33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2600">
                <a:latin typeface="Old Standard TT"/>
                <a:ea typeface="Old Standard TT"/>
                <a:cs typeface="Old Standard TT"/>
                <a:sym typeface="Old Standard TT"/>
              </a:rPr>
              <a:t>(mimo dodatkowych obowiązków)</a:t>
            </a:r>
            <a:r>
              <a:rPr lang="pl" altLang="pl"/>
              <a:t> 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9112" y="2104825"/>
            <a:ext cx="3565776" cy="237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65500" y="413125"/>
            <a:ext cx="4045200" cy="4878000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2400" dirty="0">
                <a:solidFill>
                  <a:schemeClr val="dk1"/>
                </a:solidFill>
                <a:highlight>
                  <a:srgbClr val="FFFFFF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Ukończenie specjalizacji daje szerokie pole rozwoju zawodowego. Po jej ukończeniu oraz uzyskaniu tytułu magistra będziecie mogli uczyć w szkole aż trzech przedmiotów:</a:t>
            </a:r>
            <a:endParaRPr sz="2400" dirty="0">
              <a:solidFill>
                <a:schemeClr val="dk1"/>
              </a:solidFill>
              <a:highlight>
                <a:srgbClr val="FFFFFF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657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ld Standard TT"/>
              <a:buChar char="-"/>
            </a:pPr>
            <a:r>
              <a:rPr lang="pl" altLang="pl" sz="2400" dirty="0">
                <a:solidFill>
                  <a:schemeClr val="dk1"/>
                </a:solidFill>
                <a:highlight>
                  <a:srgbClr val="FFFFFF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historia,</a:t>
            </a:r>
            <a:endParaRPr sz="2400" dirty="0">
              <a:solidFill>
                <a:schemeClr val="dk1"/>
              </a:solidFill>
              <a:highlight>
                <a:srgbClr val="FFFFFF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657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pl" altLang="pl" sz="2400" dirty="0">
                <a:solidFill>
                  <a:schemeClr val="dk1"/>
                </a:solidFill>
                <a:highlight>
                  <a:srgbClr val="FFFFFF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edukacja obywatelska (dawny WOS).</a:t>
            </a:r>
            <a:endParaRPr sz="2400" dirty="0">
              <a:solidFill>
                <a:schemeClr val="dk1"/>
              </a:solidFill>
              <a:highlight>
                <a:srgbClr val="FFFFFF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dirty="0"/>
              <a:t> </a:t>
            </a:r>
            <a:endParaRPr dirty="0"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500" y="653250"/>
            <a:ext cx="3837000" cy="38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4770425" y="716425"/>
            <a:ext cx="3507000" cy="25083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3000">
                <a:latin typeface="Old Standard TT"/>
                <a:ea typeface="Old Standard TT"/>
                <a:cs typeface="Old Standard TT"/>
                <a:sym typeface="Old Standard TT"/>
              </a:rPr>
              <a:t>I nie tylko w szkole, ale także na kursach czy udzielając korepetycji.</a:t>
            </a:r>
            <a:endParaRPr sz="30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075" y="1730650"/>
            <a:ext cx="3617227" cy="270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773700" y="696950"/>
            <a:ext cx="7596600" cy="27879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2400">
                <a:latin typeface="Old Standard TT"/>
                <a:ea typeface="Old Standard TT"/>
                <a:cs typeface="Old Standard TT"/>
                <a:sym typeface="Old Standard TT"/>
              </a:rPr>
              <a:t>Realizując program specjalizacji zdobędziecie umiejętności i wiedzę potrzebną do tego, aby dobrze </a:t>
            </a:r>
            <a:br>
              <a:rPr lang="pl" altLang="pl" sz="2400"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lang="pl" altLang="pl" sz="2400">
                <a:latin typeface="Old Standard TT"/>
                <a:ea typeface="Old Standard TT"/>
                <a:cs typeface="Old Standard TT"/>
                <a:sym typeface="Old Standard TT"/>
              </a:rPr>
              <a:t>i świadomie kształcić uczniów, a nawet studentów (korepetycje lub praca na uczeni - po doktoracie)</a:t>
            </a: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350" y="2801750"/>
            <a:ext cx="3913201" cy="207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697500" y="543625"/>
            <a:ext cx="7596600" cy="39588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2400">
                <a:latin typeface="Old Standard TT"/>
                <a:ea typeface="Old Standard TT"/>
                <a:cs typeface="Old Standard TT"/>
                <a:sym typeface="Old Standard TT"/>
              </a:rPr>
              <a:t>Dowiecie się:</a:t>
            </a: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65760" algn="ctr" rtl="0">
              <a:spcBef>
                <a:spcPts val="0"/>
              </a:spcBef>
              <a:spcAft>
                <a:spcPts val="0"/>
              </a:spcAft>
              <a:buSzPct val="100000"/>
              <a:buFont typeface="Old Standard TT"/>
              <a:buChar char="-"/>
            </a:pPr>
            <a:r>
              <a:rPr lang="pl" altLang="pl" sz="2400">
                <a:latin typeface="Old Standard TT"/>
                <a:ea typeface="Old Standard TT"/>
                <a:cs typeface="Old Standard TT"/>
                <a:sym typeface="Old Standard TT"/>
              </a:rPr>
              <a:t>jak zaplanować lekcję, aby była ciekawa</a:t>
            </a: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65760" algn="ctr" rtl="0">
              <a:spcBef>
                <a:spcPts val="0"/>
              </a:spcBef>
              <a:spcAft>
                <a:spcPts val="0"/>
              </a:spcAft>
              <a:buSzPct val="100000"/>
              <a:buFont typeface="Old Standard TT"/>
              <a:buChar char="-"/>
            </a:pPr>
            <a:r>
              <a:rPr lang="pl" altLang="pl" sz="2400">
                <a:latin typeface="Old Standard TT"/>
                <a:ea typeface="Old Standard TT"/>
                <a:cs typeface="Old Standard TT"/>
                <a:sym typeface="Old Standard TT"/>
              </a:rPr>
              <a:t>jak kształcić umiejętności, przekazywać wiedzę </a:t>
            </a: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65760" algn="ctr" rtl="0">
              <a:spcBef>
                <a:spcPts val="0"/>
              </a:spcBef>
              <a:spcAft>
                <a:spcPts val="0"/>
              </a:spcAft>
              <a:buSzPct val="100000"/>
              <a:buFont typeface="Old Standard TT"/>
              <a:buChar char="-"/>
            </a:pPr>
            <a:r>
              <a:rPr lang="pl" altLang="pl" sz="2400">
                <a:latin typeface="Old Standard TT"/>
                <a:ea typeface="Old Standard TT"/>
                <a:cs typeface="Old Standard TT"/>
                <a:sym typeface="Old Standard TT"/>
              </a:rPr>
              <a:t>na co zwracać uwagę w pracy z uczniami</a:t>
            </a: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65760" algn="ctr" rtl="0">
              <a:spcBef>
                <a:spcPts val="0"/>
              </a:spcBef>
              <a:spcAft>
                <a:spcPts val="0"/>
              </a:spcAft>
              <a:buSzPct val="100000"/>
              <a:buFont typeface="Old Standard TT"/>
              <a:buChar char="-"/>
            </a:pPr>
            <a:r>
              <a:rPr lang="pl" altLang="pl" sz="2400">
                <a:latin typeface="Old Standard TT"/>
                <a:ea typeface="Old Standard TT"/>
                <a:cs typeface="Old Standard TT"/>
                <a:sym typeface="Old Standard TT"/>
              </a:rPr>
              <a:t>gdzie szukać pomocy, kiedy nie wiemy co zrobić</a:t>
            </a: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65760" algn="ctr" rtl="0">
              <a:spcBef>
                <a:spcPts val="0"/>
              </a:spcBef>
              <a:spcAft>
                <a:spcPts val="0"/>
              </a:spcAft>
              <a:buSzPct val="100000"/>
              <a:buFont typeface="Old Standard TT"/>
              <a:buChar char="-"/>
            </a:pPr>
            <a:r>
              <a:rPr lang="pl" altLang="pl" sz="2400">
                <a:latin typeface="Old Standard TT"/>
                <a:ea typeface="Old Standard TT"/>
                <a:cs typeface="Old Standard TT"/>
                <a:sym typeface="Old Standard TT"/>
              </a:rPr>
              <a:t>skąd wziąć inspirację do pracy z uczniami</a:t>
            </a: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65760" algn="ctr" rtl="0">
              <a:spcBef>
                <a:spcPts val="0"/>
              </a:spcBef>
              <a:spcAft>
                <a:spcPts val="0"/>
              </a:spcAft>
              <a:buSzPct val="100000"/>
              <a:buFont typeface="Old Standard TT"/>
              <a:buChar char="-"/>
            </a:pPr>
            <a:r>
              <a:rPr lang="pl" altLang="pl" sz="2400">
                <a:latin typeface="Old Standard TT"/>
                <a:ea typeface="Old Standard TT"/>
                <a:cs typeface="Old Standard TT"/>
                <a:sym typeface="Old Standard TT"/>
              </a:rPr>
              <a:t>w jaki sposób unikać błędów</a:t>
            </a: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65760" algn="ctr" rtl="0">
              <a:spcBef>
                <a:spcPts val="0"/>
              </a:spcBef>
              <a:spcAft>
                <a:spcPts val="0"/>
              </a:spcAft>
              <a:buSzPct val="100000"/>
              <a:buFont typeface="Old Standard TT"/>
              <a:buChar char="-"/>
            </a:pPr>
            <a:r>
              <a:rPr lang="pl" altLang="pl" sz="2400">
                <a:latin typeface="Old Standard TT"/>
                <a:ea typeface="Old Standard TT"/>
                <a:cs typeface="Old Standard TT"/>
                <a:sym typeface="Old Standard TT"/>
              </a:rPr>
              <a:t>jakie narzędzia wykorzystywać… </a:t>
            </a: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2400">
                <a:latin typeface="Old Standard TT"/>
                <a:ea typeface="Old Standard TT"/>
                <a:cs typeface="Old Standard TT"/>
                <a:sym typeface="Old Standard TT"/>
              </a:rPr>
              <a:t>(za mało tu miejsca aby wszystko opisać, ale chcemy, abyście wiedzieli co zrobić, kiedy staniecie przed wyzwaniem, klasą, uczniem, problemem dydaktycznym)   </a:t>
            </a: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773700" y="752700"/>
            <a:ext cx="4676400" cy="36519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2400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Ponieważ realizacja specjalizacji jest dla was dodatkowym obciążeniem, zrobiliśmy wszystko, aby ułatwić wam tę drogę. </a:t>
            </a:r>
            <a:endParaRPr sz="240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1800">
                <a:latin typeface="Old Standard TT"/>
                <a:ea typeface="Old Standard TT"/>
                <a:cs typeface="Old Standard TT"/>
                <a:sym typeface="Old Standard TT"/>
              </a:rPr>
              <a:t>Część przedmiotów z programu studiów na Wydziale Historii rozlicza się w ramach specjalizacji nauczycielskiej </a:t>
            </a:r>
            <a:br>
              <a:rPr lang="pl" altLang="pl" sz="1800"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lang="pl" altLang="pl" sz="1800">
                <a:latin typeface="Old Standard TT"/>
                <a:ea typeface="Old Standard TT"/>
                <a:cs typeface="Old Standard TT"/>
                <a:sym typeface="Old Standard TT"/>
              </a:rPr>
              <a:t>(dotyczy to tzw. przedmiotów merytorycznych związanych z nauczaniem przedmiotu </a:t>
            </a:r>
            <a:r>
              <a:rPr sz="1800">
                <a:solidFill>
                  <a:srgbClr val="FF0000"/>
                </a:solidFill>
                <a:latin typeface="Old Standard TT"/>
              </a:rPr>
              <a:t>edukacja obywatelska</a:t>
            </a:r>
            <a:r>
              <a:rPr sz="1800">
                <a:latin typeface="Old Standard TT"/>
              </a:rPr>
              <a:t>).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700" y="584500"/>
            <a:ext cx="2815749" cy="281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784050" y="346025"/>
            <a:ext cx="7575900" cy="6468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altLang="pl" sz="1800" b="1">
                <a:latin typeface="Old Standard TT"/>
                <a:ea typeface="Old Standard TT"/>
                <a:cs typeface="Old Standard TT"/>
                <a:sym typeface="Old Standard TT"/>
              </a:rPr>
              <a:t>Przedmioty specjalizacji, które i tak realizujecie na studiach.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graphicFrame>
        <p:nvGraphicFramePr>
          <p:cNvPr id="111" name="Google Shape;111;p21"/>
          <p:cNvGraphicFramePr/>
          <p:nvPr/>
        </p:nvGraphicFramePr>
        <p:xfrm>
          <a:off x="952500" y="890610"/>
          <a:ext cx="7239000" cy="3520650"/>
        </p:xfrm>
        <a:graphic>
          <a:graphicData uri="http://schemas.openxmlformats.org/drawingml/2006/table">
            <a:tbl>
              <a:tblPr>
                <a:noFill/>
                <a:tableStyleId>{D1400C95-43CE-4E58-B200-FED2DC050D98}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altLang="pl" b="1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Przedmiot specjalizacji</a:t>
                      </a:r>
                      <a:endParaRPr b="1"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altLang="pl" b="1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Przedmioty obowiązkowe na studiach w WH</a:t>
                      </a:r>
                      <a:endParaRPr b="1"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altLang="pl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Filozofia</a:t>
                      </a:r>
                      <a:endParaRPr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altLang="pl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przedmiot w ramach grupy “Nauki humanistyczne” </a:t>
                      </a:r>
                      <a:endParaRPr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altLang="pl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Politologia</a:t>
                      </a:r>
                      <a:endParaRPr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" altLang="pl">
                          <a:solidFill>
                            <a:schemeClr val="dk1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przedmiot w ramach grupy “Nauki społeczne”</a:t>
                      </a:r>
                      <a:endParaRPr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altLang="pl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Polska i świat po 1989 roku</a:t>
                      </a:r>
                      <a:endParaRPr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altLang="pl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grupa “Fakultatywne zajęcia historyczne”</a:t>
                      </a:r>
                      <a:endParaRPr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altLang="pl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Prawo i ustrój współczesnej Polski</a:t>
                      </a:r>
                      <a:endParaRPr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altLang="pl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zajęcia ogólnouniwersyteckie z nauk społecznych (studia II stopnia)</a:t>
                      </a:r>
                      <a:endParaRPr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altLang="pl"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Wybrane problemy współczesnego społeczeństwa polskiego</a:t>
                      </a:r>
                      <a:endParaRPr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" altLang="pl">
                          <a:solidFill>
                            <a:schemeClr val="dk1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zajęcia ogólnouniwersyteckie z nauk społecznych (studia II stopnia)</a:t>
                      </a:r>
                      <a:endParaRPr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636</Words>
  <Application>Microsoft Macintosh PowerPoint</Application>
  <PresentationFormat>Pokaz na ekranie (16:9)</PresentationFormat>
  <Paragraphs>83</Paragraphs>
  <Slides>21</Slides>
  <Notes>20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Open Sans</vt:lpstr>
      <vt:lpstr>Economica</vt:lpstr>
      <vt:lpstr>Old Standard TT</vt:lpstr>
      <vt:lpstr>Arial</vt:lpstr>
      <vt:lpstr>Times New Roman</vt:lpstr>
      <vt:lpstr>Luxe</vt:lpstr>
      <vt:lpstr>Specjalizacja nauczycielska</vt:lpstr>
      <vt:lpstr>Program specjalizacji nauczycielskiej obejmuje przygotowanie do nauczania w zakresie dwóch przedmiotów: historii i edukacja obywatelska (dawny WOS) (w szkołach podstawowych na studiach I stopnia i szkołach ponadpodstawowych na studiach II stopnia).</vt:lpstr>
      <vt:lpstr>Dlaczego warto podjąć to wyzwanie? (mimo dodatkowych obowiązków) </vt:lpstr>
      <vt:lpstr>Ukończenie specjalizacji daje szerokie pole rozwoju zawodowego. Po jej ukończeniu oraz uzyskaniu tytułu magistra będziecie mogli uczyć w szkole aż trzech przedmiotów: historia, edukacja obywatelska (dawny WOS).  </vt:lpstr>
      <vt:lpstr>I nie tylko w szkole, ale także na kursach czy udzielając korepetycji.</vt:lpstr>
      <vt:lpstr>Realizując program specjalizacji zdobędziecie umiejętności i wiedzę potrzebną do tego, aby dobrze  i świadomie kształcić uczniów, a nawet studentów (korepetycje lub praca na uczeni - po doktoracie) </vt:lpstr>
      <vt:lpstr>Dowiecie się: jak zaplanować lekcję, aby była ciekawa jak kształcić umiejętności, przekazywać wiedzę  na co zwracać uwagę w pracy z uczniami gdzie szukać pomocy, kiedy nie wiemy co zrobić skąd wziąć inspirację do pracy z uczniami w jaki sposób unikać błędów jakie narzędzia wykorzystywać…  (za mało tu miejsca aby wszystko opisać, ale chcemy, abyście wiedzieli co zrobić, kiedy staniecie przed wyzwaniem, klasą, uczniem, problemem dydaktycznym)   </vt:lpstr>
      <vt:lpstr>Ponieważ realizacja specjalizacji jest dla was dodatkowym obciążeniem, zrobiliśmy wszystko, aby ułatwić wam tę drogę.   Część przedmiotów z programu studiów na Wydziale Historii rozlicza się w ramach specjalizacji nauczycielskiej  (dotyczy to tzw. przedmiotów merytorycznych związanych z nauczaniem przedmiotu edukacja obywatelska).</vt:lpstr>
      <vt:lpstr>Przedmioty specjalizacji, które i tak realizujecie na studiach.</vt:lpstr>
      <vt:lpstr>Czego się uczymy, czyli program specjalizacji.</vt:lpstr>
      <vt:lpstr>Specjalizacja na I stopniu (licencjat) przygotowuje do pracy w szkole podstawowej, a na II stopniu - w szkołach ponadpodstawowych. UWAGA: zgodnie z rozporządzeniami ministerialnymi nauczycielem można zostać wyłącznie ukończywszy studia I i II stopnia na kierunku Historia. </vt:lpstr>
      <vt:lpstr>Prezentacja programu PowerPoint</vt:lpstr>
      <vt:lpstr> Specjalizacja zaczyna się już na  I roku studiów (w semestrze zimowym) - pierwszy przedmiot to Filozofia.   W kolejnych latach będziecie chodzić na zajęcia z psychologii, pedagogiki, dydaktyki historii i dydaktyki ED oraz na wymienione wyżej pozostałe przedmioty związane z nauczaniem ED. Będą też….     </vt:lpstr>
      <vt:lpstr> …praktyki w szkole.  Na III roku studiów licencjackich pójdziecie do szkoły podstawowej.Będziecie obserwować lekcje historii i WOS oraz sami kilka z nich przeprowadzicie. Będzie to na pewno wyzwanie, ale przygotujemy Was na to.   </vt:lpstr>
      <vt:lpstr>Podobnie będzie na II roku studiów II stopnia, ale tym razem wasze praktyki odbędą się w szkołach ponadpodstawowych.</vt:lpstr>
      <vt:lpstr>    Cały program specjalizacji znajdziecie tutaj:  http://historia.uw.edu.pl/studia/specjalizacje/ </vt:lpstr>
      <vt:lpstr>Prezentacja programu PowerPoint</vt:lpstr>
      <vt:lpstr>Łatwo nie będzie, ani teraz, ani później, ale “zarażanie pasją” uczniów jest ogromną frajdą…</vt:lpstr>
      <vt:lpstr>… i może przynieść wielką satysfakcję…</vt:lpstr>
      <vt:lpstr>Jeśli chcecie dowiedzieć się więcej - zapraszam! Piszcie i pytajcie.  Opiekun specjalizacji:  dr Piotr Kroll Mój adres mailowy: p.kroll@uw.edu.pl</vt:lpstr>
      <vt:lpstr>Wraz z opiekunem sepcjalizacji zajęcia poprowadzą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Specjalizacja nauczycielska</dc:title>
  <cp:lastModifiedBy>Piotr Kroll</cp:lastModifiedBy>
  <cp:revision>3</cp:revision>
  <dcterms:modified xsi:type="dcterms:W3CDTF">2025-09-26T21:37:40Z</dcterms:modified>
</cp:coreProperties>
</file>